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90" r:id="rId4"/>
    <p:sldId id="291" r:id="rId5"/>
    <p:sldId id="258" r:id="rId6"/>
    <p:sldId id="259" r:id="rId7"/>
    <p:sldId id="285" r:id="rId8"/>
    <p:sldId id="287" r:id="rId9"/>
    <p:sldId id="273" r:id="rId10"/>
    <p:sldId id="288" r:id="rId11"/>
    <p:sldId id="289" r:id="rId12"/>
    <p:sldId id="274" r:id="rId13"/>
    <p:sldId id="275" r:id="rId14"/>
    <p:sldId id="322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08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3" r:id="rId46"/>
    <p:sldId id="324" r:id="rId47"/>
    <p:sldId id="329" r:id="rId48"/>
    <p:sldId id="326" r:id="rId49"/>
    <p:sldId id="327" r:id="rId50"/>
    <p:sldId id="328" r:id="rId51"/>
    <p:sldId id="339" r:id="rId52"/>
    <p:sldId id="340" r:id="rId53"/>
    <p:sldId id="341" r:id="rId54"/>
    <p:sldId id="342" r:id="rId55"/>
    <p:sldId id="343" r:id="rId56"/>
    <p:sldId id="325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8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0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7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7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8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96068E1-566E-4F50-A2D7-6789FBF1F85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3857F732-C0A9-49A5-BE82-F4F67F8C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6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m.com/products/silicon-ip-cpu" TargetMode="External"/><Relationship Id="rId2" Type="http://schemas.openxmlformats.org/officeDocument/2006/relationships/hyperlink" Target="https://www.st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ZjnCOun1wU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.com/stm32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CCAF-6C61-4B89-A98E-999BA09A6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</a:t>
            </a:r>
            <a:br>
              <a:rPr lang="en-US" dirty="0"/>
            </a:br>
            <a:r>
              <a:rPr lang="en-US" dirty="0"/>
              <a:t> </a:t>
            </a:r>
            <a:r>
              <a:rPr lang="en-US" sz="19900" dirty="0"/>
              <a:t>STM32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42E039-CDD4-424F-8DBE-6FFF85355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658061"/>
            <a:ext cx="7891272" cy="10698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Dale Wheat</a:t>
            </a:r>
          </a:p>
          <a:p>
            <a:r>
              <a:rPr lang="en-US" dirty="0"/>
              <a:t>Dallas Makerspace</a:t>
            </a:r>
          </a:p>
          <a:p>
            <a:r>
              <a:rPr lang="en-US" dirty="0"/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72490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4606-D65E-4A06-88EF-0E8E157E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Pill Schematic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99F04A-03AE-474C-88EB-9C1E6D946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9" y="2120900"/>
            <a:ext cx="5752111" cy="4051300"/>
          </a:xfrm>
        </p:spPr>
      </p:pic>
    </p:spTree>
    <p:extLst>
      <p:ext uri="{BB962C8B-B14F-4D97-AF65-F5344CB8AC3E}">
        <p14:creationId xmlns:p14="http://schemas.microsoft.com/office/powerpoint/2010/main" val="133549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92B0-D31F-4D54-B212-EEF7CFF4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Pill Pin Assignments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D9CDFB-1207-42AF-BB58-4850B9788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45" y="1617562"/>
            <a:ext cx="7470556" cy="5240437"/>
          </a:xfrm>
        </p:spPr>
      </p:pic>
    </p:spTree>
    <p:extLst>
      <p:ext uri="{BB962C8B-B14F-4D97-AF65-F5344CB8AC3E}">
        <p14:creationId xmlns:p14="http://schemas.microsoft.com/office/powerpoint/2010/main" val="393297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3E96E-1B87-4141-A93F-F1B91B06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ST-LINK/V2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38ED1-1C3A-49C8-B7F1-BF4D9CC64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Connection to blue pill (4 wires)</a:t>
            </a:r>
          </a:p>
          <a:p>
            <a:pPr lvl="1"/>
            <a:r>
              <a:rPr lang="en-US" dirty="0"/>
              <a:t>GND – ground reference</a:t>
            </a:r>
          </a:p>
          <a:p>
            <a:pPr lvl="1"/>
            <a:r>
              <a:rPr lang="en-US" dirty="0"/>
              <a:t>SWCLK – clock</a:t>
            </a:r>
          </a:p>
          <a:p>
            <a:pPr lvl="1"/>
            <a:r>
              <a:rPr lang="en-US" dirty="0"/>
              <a:t>SWDIO – data</a:t>
            </a:r>
          </a:p>
          <a:p>
            <a:pPr lvl="1"/>
            <a:r>
              <a:rPr lang="en-US" dirty="0"/>
              <a:t>3V3 – 3.3V power</a:t>
            </a:r>
          </a:p>
        </p:txBody>
      </p:sp>
    </p:spTree>
    <p:extLst>
      <p:ext uri="{BB962C8B-B14F-4D97-AF65-F5344CB8AC3E}">
        <p14:creationId xmlns:p14="http://schemas.microsoft.com/office/powerpoint/2010/main" val="1778179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4958-6A43-4CCE-8AC6-125E08C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Solderless Breadboard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42457-6D7F-4F4A-AE74-184CC0C4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Spring-loaded sockets hold wires in place</a:t>
            </a:r>
          </a:p>
          <a:p>
            <a:r>
              <a:rPr lang="en-US" dirty="0"/>
              <a:t>Red lines indicate electrical connections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D0081-7BB6-46D1-A68C-569D5F0C8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t="1358" r="18357" b="1542"/>
          <a:stretch/>
        </p:blipFill>
        <p:spPr>
          <a:xfrm rot="16200000">
            <a:off x="4318368" y="130867"/>
            <a:ext cx="3259667" cy="90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8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9C14-293F-4A57-9C70-6F1C72D1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safety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4E7A0-5D60-4E77-A3F4-D3BB6C274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unplug the ST-LINK from the USB port when making wiring updates.</a:t>
            </a:r>
          </a:p>
          <a:p>
            <a:r>
              <a:rPr lang="en-US" dirty="0"/>
              <a:t>Do not add or remove components when board is powered on.</a:t>
            </a:r>
          </a:p>
        </p:txBody>
      </p:sp>
    </p:spTree>
    <p:extLst>
      <p:ext uri="{BB962C8B-B14F-4D97-AF65-F5344CB8AC3E}">
        <p14:creationId xmlns:p14="http://schemas.microsoft.com/office/powerpoint/2010/main" val="357530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A40F-7BAE-4519-95BD-336A2BD8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“Hello, world!”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7A668-7923-48C6-B6EB-A3274118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console</a:t>
            </a:r>
          </a:p>
          <a:p>
            <a:r>
              <a:rPr lang="en-US" dirty="0"/>
              <a:t>Blink built-in LED on GPIO pin PC13</a:t>
            </a:r>
          </a:p>
          <a:p>
            <a:r>
              <a:rPr lang="en-US" dirty="0"/>
              <a:t>No jumpers required for this experiment</a:t>
            </a:r>
          </a:p>
          <a:p>
            <a:r>
              <a:rPr lang="en-US" dirty="0"/>
              <a:t>Connect ST-LINK/V2 device to USB port</a:t>
            </a:r>
          </a:p>
          <a:p>
            <a:r>
              <a:rPr lang="en-US" dirty="0"/>
              <a:t>Observe fast blink rate of PC13 (~5 Hz)</a:t>
            </a:r>
          </a:p>
        </p:txBody>
      </p:sp>
    </p:spTree>
    <p:extLst>
      <p:ext uri="{BB962C8B-B14F-4D97-AF65-F5344CB8AC3E}">
        <p14:creationId xmlns:p14="http://schemas.microsoft.com/office/powerpoint/2010/main" val="62849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5F95-A368-41A5-A068-11731A85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Atollic</a:t>
            </a:r>
            <a:r>
              <a:rPr lang="en-US" dirty="0"/>
              <a:t> </a:t>
            </a:r>
            <a:r>
              <a:rPr lang="en-US" dirty="0" err="1"/>
              <a:t>TrueSTUDIO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9702-2399-4408-9FB8-399EC3DEC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on </a:t>
            </a:r>
            <a:r>
              <a:rPr lang="en-US" dirty="0" err="1"/>
              <a:t>Atollic</a:t>
            </a:r>
            <a:r>
              <a:rPr lang="en-US" dirty="0"/>
              <a:t> </a:t>
            </a:r>
            <a:r>
              <a:rPr lang="en-US" dirty="0" err="1"/>
              <a:t>TrueSTUDIO</a:t>
            </a:r>
            <a:r>
              <a:rPr lang="en-US" dirty="0"/>
              <a:t> icon</a:t>
            </a:r>
          </a:p>
          <a:p>
            <a:r>
              <a:rPr lang="en-US" dirty="0"/>
              <a:t>Select workspace folder, if prompted</a:t>
            </a:r>
          </a:p>
          <a:p>
            <a:r>
              <a:rPr lang="en-US" dirty="0"/>
              <a:t>Close “Information Center” window, if displayed</a:t>
            </a:r>
          </a:p>
          <a:p>
            <a:r>
              <a:rPr lang="en-US" dirty="0"/>
              <a:t>Select “File/New/C Project…” menu item</a:t>
            </a:r>
          </a:p>
          <a:p>
            <a:r>
              <a:rPr lang="en-US" dirty="0"/>
              <a:t>In “Project name:” field, enter “blink”</a:t>
            </a:r>
          </a:p>
          <a:p>
            <a:r>
              <a:rPr lang="en-US" dirty="0"/>
              <a:t>Select “Project type:” as “Embedded C Project”</a:t>
            </a:r>
          </a:p>
          <a:p>
            <a:r>
              <a:rPr lang="en-US" dirty="0"/>
              <a:t>Click “Next &gt;” button</a:t>
            </a:r>
          </a:p>
        </p:txBody>
      </p:sp>
    </p:spTree>
    <p:extLst>
      <p:ext uri="{BB962C8B-B14F-4D97-AF65-F5344CB8AC3E}">
        <p14:creationId xmlns:p14="http://schemas.microsoft.com/office/powerpoint/2010/main" val="2938798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8410-755D-4AED-A06F-6CDDEEE9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configuration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1C6D4-D256-4485-B9A6-2ED9686D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“STM32F103” in “Target” field</a:t>
            </a:r>
          </a:p>
          <a:p>
            <a:r>
              <a:rPr lang="en-US" dirty="0"/>
              <a:t>Select “STM32F103C8” in Device list</a:t>
            </a:r>
          </a:p>
          <a:p>
            <a:r>
              <a:rPr lang="en-US" dirty="0"/>
              <a:t>Click “Next &gt;” button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6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E921C-966C-45D6-8887-D146D5F0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configuration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72A42-632D-4ECC-9165-96E751DCB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“Next &gt;” button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0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35E2-2506-44B2-975F-BA586615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Debugger configuration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C705-21D2-434B-9219-64ACFD2EC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“Debug Probe” select “ST-LINK”</a:t>
            </a:r>
          </a:p>
          <a:p>
            <a:r>
              <a:rPr lang="en-US" dirty="0"/>
              <a:t>Click “Finish” button</a:t>
            </a:r>
          </a:p>
          <a:p>
            <a:r>
              <a:rPr lang="en-US" dirty="0"/>
              <a:t>“Build project” dialog appears while project is being built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6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F4B4-64C8-4388-96C5-9E72A554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STM32?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79F44-CF8A-42C1-93CD-5C8692FD8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of STMicroelectronics • </a:t>
            </a:r>
            <a:r>
              <a:rPr lang="en-US" dirty="0">
                <a:hlinkClick r:id="rId2"/>
              </a:rPr>
              <a:t>st.com</a:t>
            </a:r>
            <a:endParaRPr lang="en-US" dirty="0"/>
          </a:p>
          <a:p>
            <a:r>
              <a:rPr lang="en-US" dirty="0"/>
              <a:t>A family of 32-bit Flash microcontrollers</a:t>
            </a:r>
          </a:p>
          <a:p>
            <a:r>
              <a:rPr lang="en-US" dirty="0"/>
              <a:t>Based on Arm® Cortex®-M processors • </a:t>
            </a:r>
            <a:r>
              <a:rPr lang="en-US" dirty="0">
                <a:hlinkClick r:id="rId3"/>
              </a:rPr>
              <a:t>arm.com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4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155F-7E4F-4E4B-A113-3309D550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an “empty”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7EB23-09CE-4B95-BFBB-734C5C83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 through all the system-generated code</a:t>
            </a:r>
          </a:p>
          <a:p>
            <a:pPr lvl="1"/>
            <a:r>
              <a:rPr lang="en-US" dirty="0"/>
              <a:t>“Libraries” contains useful system code</a:t>
            </a:r>
          </a:p>
          <a:p>
            <a:pPr lvl="2"/>
            <a:r>
              <a:rPr lang="en-US" dirty="0"/>
              <a:t>CMSIS is ARM standard code for Cortex-M devices</a:t>
            </a:r>
          </a:p>
          <a:p>
            <a:pPr lvl="2"/>
            <a:r>
              <a:rPr lang="en-US" dirty="0"/>
              <a:t>STM32F10x_StdPeriph_Driver contains ST-specific hardware libraries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src</a:t>
            </a:r>
            <a:r>
              <a:rPr lang="en-US" dirty="0"/>
              <a:t>” contains the source code for the project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main.c</a:t>
            </a:r>
            <a:r>
              <a:rPr lang="en-US" dirty="0"/>
              <a:t>” is the entry point for the project’s code</a:t>
            </a:r>
          </a:p>
          <a:p>
            <a:pPr lvl="2"/>
            <a:endParaRPr lang="en-US" b="1" dirty="0">
              <a:solidFill>
                <a:srgbClr val="2A00FF"/>
              </a:solidFill>
              <a:highlight>
                <a:srgbClr val="E8F2FE"/>
              </a:highlight>
              <a:latin typeface="Liberation Mono" panose="020704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4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0C71-7531-4890-8998-30024DF0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Line 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DF82-CC45-4516-8AFE-72406D54E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 32 contains the following code: “#include “stm32f10x.h”</a:t>
            </a:r>
          </a:p>
          <a:p>
            <a:r>
              <a:rPr lang="en-US" dirty="0"/>
              <a:t>Copy this line to the clip board</a:t>
            </a:r>
          </a:p>
          <a:p>
            <a:pPr lvl="1"/>
            <a:r>
              <a:rPr lang="en-US" dirty="0"/>
              <a:t>Method 1:</a:t>
            </a:r>
          </a:p>
          <a:p>
            <a:pPr lvl="2"/>
            <a:r>
              <a:rPr lang="en-US" dirty="0"/>
              <a:t>Highlight the line with the mouse</a:t>
            </a:r>
          </a:p>
          <a:p>
            <a:pPr lvl="2"/>
            <a:r>
              <a:rPr lang="en-US" dirty="0"/>
              <a:t>Right-click for context menu and select “Copy”</a:t>
            </a:r>
          </a:p>
          <a:p>
            <a:pPr lvl="1"/>
            <a:r>
              <a:rPr lang="en-US" dirty="0"/>
              <a:t>Method 2:</a:t>
            </a:r>
          </a:p>
          <a:p>
            <a:pPr lvl="2"/>
            <a:r>
              <a:rPr lang="en-US" dirty="0"/>
              <a:t>Highlight the line using the cursor keys</a:t>
            </a:r>
          </a:p>
          <a:p>
            <a:pPr lvl="3"/>
            <a:r>
              <a:rPr lang="en-US" dirty="0"/>
              <a:t>Move cursor to first part of line</a:t>
            </a:r>
          </a:p>
          <a:p>
            <a:pPr lvl="3"/>
            <a:r>
              <a:rPr lang="en-US" dirty="0"/>
              <a:t>Use “</a:t>
            </a:r>
            <a:r>
              <a:rPr lang="en-US" dirty="0" err="1"/>
              <a:t>Shift+End</a:t>
            </a:r>
            <a:r>
              <a:rPr lang="en-US" dirty="0"/>
              <a:t>” to highlight to end of line</a:t>
            </a:r>
          </a:p>
          <a:p>
            <a:pPr lvl="3"/>
            <a:r>
              <a:rPr lang="en-US" dirty="0"/>
              <a:t>Type </a:t>
            </a:r>
            <a:r>
              <a:rPr lang="en-US" dirty="0" err="1"/>
              <a:t>Control+C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2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D5262-C668-4658-9381-C061AF03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everything in </a:t>
            </a:r>
            <a:r>
              <a:rPr lang="en-US" dirty="0" err="1"/>
              <a:t>main.c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3BE8C-C060-4111-8F61-C5D8B42E0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Control-A to select all</a:t>
            </a:r>
          </a:p>
          <a:p>
            <a:r>
              <a:rPr lang="en-US" dirty="0"/>
              <a:t>Press the “Delete” key</a:t>
            </a:r>
          </a:p>
          <a:p>
            <a:r>
              <a:rPr lang="en-US" dirty="0"/>
              <a:t>Add line 32 back into the source code for </a:t>
            </a:r>
            <a:r>
              <a:rPr lang="en-US" dirty="0" err="1"/>
              <a:t>main.c</a:t>
            </a:r>
            <a:endParaRPr lang="en-US" dirty="0"/>
          </a:p>
          <a:p>
            <a:pPr lvl="1"/>
            <a:r>
              <a:rPr lang="en-US" dirty="0"/>
              <a:t>Method 1:  Right-click and select “Paste”</a:t>
            </a:r>
          </a:p>
          <a:p>
            <a:pPr lvl="1"/>
            <a:r>
              <a:rPr lang="en-US" dirty="0"/>
              <a:t>Method 2:  Type Control-V</a:t>
            </a:r>
          </a:p>
          <a:p>
            <a:r>
              <a:rPr lang="en-US" dirty="0"/>
              <a:t>Type “int main(void) {“ and press [Enter]</a:t>
            </a:r>
          </a:p>
          <a:p>
            <a:r>
              <a:rPr lang="en-US" dirty="0"/>
              <a:t>Editor adds closing bracket automatically</a:t>
            </a:r>
          </a:p>
          <a:p>
            <a:r>
              <a:rPr lang="en-US" dirty="0"/>
              <a:t>Click “Build ‘Debug’ for project ‘blink’” icon (hammer)</a:t>
            </a:r>
          </a:p>
          <a:p>
            <a:r>
              <a:rPr lang="en-US" dirty="0"/>
              <a:t>Review console output</a:t>
            </a:r>
          </a:p>
          <a:p>
            <a:r>
              <a:rPr lang="en-US" dirty="0"/>
              <a:t>Click on “Terminate” icon to end debugging session</a:t>
            </a:r>
          </a:p>
        </p:txBody>
      </p:sp>
    </p:spTree>
    <p:extLst>
      <p:ext uri="{BB962C8B-B14F-4D97-AF65-F5344CB8AC3E}">
        <p14:creationId xmlns:p14="http://schemas.microsoft.com/office/powerpoint/2010/main" val="1819163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3C57-AA93-451B-A9BC-53B7040C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blink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7ABF-4C49-4D4C-8C72-AC3DFA754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Add the following code within the main() function: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Liberation Mono" panose="020704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Liberation Mono" panose="02070409020205020404" pitchFamily="49" charset="0"/>
              </a:rPr>
              <a:t>RCC-&gt;</a:t>
            </a:r>
            <a:r>
              <a:rPr lang="en-US" sz="2400" dirty="0">
                <a:solidFill>
                  <a:srgbClr val="0000C0"/>
                </a:solidFill>
                <a:latin typeface="Liberation Mono" panose="02070409020205020404" pitchFamily="49" charset="0"/>
              </a:rPr>
              <a:t>APB2ENR</a:t>
            </a:r>
            <a:r>
              <a:rPr lang="en-US" sz="2400" dirty="0">
                <a:solidFill>
                  <a:srgbClr val="000000"/>
                </a:solidFill>
                <a:latin typeface="Liberation Mono" panose="02070409020205020404" pitchFamily="49" charset="0"/>
              </a:rPr>
              <a:t> = RCC_APB2ENR_IOPCEN; </a:t>
            </a:r>
            <a:r>
              <a:rPr lang="en-US" sz="2400" dirty="0">
                <a:solidFill>
                  <a:srgbClr val="3F7F5F"/>
                </a:solidFill>
                <a:latin typeface="Liberation Mono" panose="02070409020205020404" pitchFamily="49" charset="0"/>
              </a:rPr>
              <a:t>// enable GPIO port C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Liberation Mono" panose="02070409020205020404" pitchFamily="49" charset="0"/>
              </a:rPr>
              <a:t>GPIOC-&gt;</a:t>
            </a:r>
            <a:r>
              <a:rPr lang="en-US" sz="2400" dirty="0">
                <a:solidFill>
                  <a:srgbClr val="0000C0"/>
                </a:solidFill>
                <a:latin typeface="Liberation Mono" panose="02070409020205020404" pitchFamily="49" charset="0"/>
              </a:rPr>
              <a:t>CRH</a:t>
            </a:r>
            <a:r>
              <a:rPr lang="en-US" sz="2400" dirty="0">
                <a:solidFill>
                  <a:srgbClr val="000000"/>
                </a:solidFill>
                <a:latin typeface="Liberation Mono" panose="02070409020205020404" pitchFamily="49" charset="0"/>
              </a:rPr>
              <a:t> = GPIO_CRH_MODE13; </a:t>
            </a:r>
            <a:r>
              <a:rPr lang="en-US" sz="2400" dirty="0">
                <a:solidFill>
                  <a:srgbClr val="3F7F5F"/>
                </a:solidFill>
                <a:latin typeface="Liberation Mono" panose="02070409020205020404" pitchFamily="49" charset="0"/>
              </a:rPr>
              <a:t>// PC13 = output, 50 MHz</a:t>
            </a:r>
          </a:p>
          <a:p>
            <a:pPr marL="0" indent="0">
              <a:buNone/>
            </a:pPr>
            <a:endParaRPr lang="en-US" sz="2400" dirty="0">
              <a:latin typeface="Liberation Mono" panose="020704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7F0055"/>
                </a:solidFill>
                <a:latin typeface="Liberation Mono" panose="02070409020205020404" pitchFamily="49" charset="0"/>
              </a:rPr>
              <a:t>while</a:t>
            </a:r>
            <a:r>
              <a:rPr lang="en-US" sz="2400" b="1" dirty="0">
                <a:solidFill>
                  <a:srgbClr val="000000"/>
                </a:solidFill>
                <a:latin typeface="Liberation Mono" panose="02070409020205020404" pitchFamily="49" charset="0"/>
              </a:rPr>
              <a:t>(1)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Liberation Mono" panose="02070409020205020404" pitchFamily="49" charset="0"/>
              </a:rPr>
              <a:t>	GPIOC-&gt;</a:t>
            </a:r>
            <a:r>
              <a:rPr lang="en-US" sz="2400" dirty="0">
                <a:solidFill>
                  <a:srgbClr val="0000C0"/>
                </a:solidFill>
                <a:latin typeface="Liberation Mono" panose="02070409020205020404" pitchFamily="49" charset="0"/>
              </a:rPr>
              <a:t>BSRR</a:t>
            </a:r>
            <a:r>
              <a:rPr lang="en-US" sz="2400" dirty="0">
                <a:solidFill>
                  <a:srgbClr val="000000"/>
                </a:solidFill>
                <a:latin typeface="Liberation Mono" panose="02070409020205020404" pitchFamily="49" charset="0"/>
              </a:rPr>
              <a:t> = GPIO_BSRR_BS13; </a:t>
            </a:r>
            <a:r>
              <a:rPr lang="en-US" sz="2400" dirty="0">
                <a:solidFill>
                  <a:srgbClr val="3F7F5F"/>
                </a:solidFill>
                <a:latin typeface="Liberation Mono" panose="02070409020205020404" pitchFamily="49" charset="0"/>
              </a:rPr>
              <a:t>// LED off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Liberation Mono" panose="02070409020205020404" pitchFamily="49" charset="0"/>
              </a:rPr>
              <a:t>	GPIOC-&gt;</a:t>
            </a:r>
            <a:r>
              <a:rPr lang="en-US" sz="2400" dirty="0">
                <a:solidFill>
                  <a:srgbClr val="0000C0"/>
                </a:solidFill>
                <a:latin typeface="Liberation Mono" panose="02070409020205020404" pitchFamily="49" charset="0"/>
              </a:rPr>
              <a:t>BRR</a:t>
            </a:r>
            <a:r>
              <a:rPr lang="en-US" sz="2400" dirty="0">
                <a:solidFill>
                  <a:srgbClr val="000000"/>
                </a:solidFill>
                <a:latin typeface="Liberation Mono" panose="02070409020205020404" pitchFamily="49" charset="0"/>
              </a:rPr>
              <a:t> = GPIO_BRR_BR13; </a:t>
            </a:r>
            <a:r>
              <a:rPr lang="en-US" sz="2400" dirty="0">
                <a:solidFill>
                  <a:srgbClr val="3F7F5F"/>
                </a:solidFill>
                <a:latin typeface="Liberation Mono" panose="02070409020205020404" pitchFamily="49" charset="0"/>
              </a:rPr>
              <a:t>// LED 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Liberation Mono" panose="020704090202050204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29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A1DA-8C64-414A-B7AA-17C9CE74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and Debug “blink”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18FFE-FA8A-423D-95D7-010FA11F4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Click on the Build icon</a:t>
            </a:r>
          </a:p>
          <a:p>
            <a:r>
              <a:rPr lang="en-US" dirty="0"/>
              <a:t>If “Save and Launch” dialog appears, check “Always save…”, then click “OK” button</a:t>
            </a:r>
          </a:p>
          <a:p>
            <a:r>
              <a:rPr lang="en-US" dirty="0"/>
              <a:t>Click on the Debug icon</a:t>
            </a:r>
          </a:p>
          <a:p>
            <a:r>
              <a:rPr lang="en-US" dirty="0"/>
              <a:t>Make sure “ST-LINK” is selected as the debugging device</a:t>
            </a:r>
          </a:p>
          <a:p>
            <a:r>
              <a:rPr lang="en-US" dirty="0"/>
              <a:t>The program is compiled and downloaded to the STM32 chip</a:t>
            </a:r>
          </a:p>
          <a:p>
            <a:r>
              <a:rPr lang="en-US" dirty="0"/>
              <a:t>The debugger is started</a:t>
            </a:r>
          </a:p>
          <a:p>
            <a:r>
              <a:rPr lang="en-US" dirty="0"/>
              <a:t>Execution is halted just inside the main() function</a:t>
            </a:r>
          </a:p>
          <a:p>
            <a:r>
              <a:rPr lang="en-US" dirty="0"/>
              <a:t>Step over each line of code:</a:t>
            </a:r>
          </a:p>
          <a:p>
            <a:pPr lvl="1"/>
            <a:r>
              <a:rPr lang="en-US" dirty="0"/>
              <a:t>Method 1:  Click the “Step Over” icon</a:t>
            </a:r>
          </a:p>
          <a:p>
            <a:pPr lvl="1"/>
            <a:r>
              <a:rPr lang="en-US" dirty="0"/>
              <a:t>Method 2:  Press the F6 button</a:t>
            </a:r>
          </a:p>
          <a:p>
            <a:r>
              <a:rPr lang="en-US" dirty="0"/>
              <a:t>Run the program full speed:</a:t>
            </a:r>
          </a:p>
          <a:p>
            <a:pPr lvl="1"/>
            <a:r>
              <a:rPr lang="en-US" dirty="0"/>
              <a:t>Method 1:  Click the “Resume” icon (green arrow/play button)</a:t>
            </a:r>
          </a:p>
          <a:p>
            <a:pPr lvl="1"/>
            <a:r>
              <a:rPr lang="en-US" dirty="0"/>
              <a:t>Method 2:  Press the F8 button</a:t>
            </a:r>
          </a:p>
        </p:txBody>
      </p:sp>
    </p:spTree>
    <p:extLst>
      <p:ext uri="{BB962C8B-B14F-4D97-AF65-F5344CB8AC3E}">
        <p14:creationId xmlns:p14="http://schemas.microsoft.com/office/powerpoint/2010/main" val="1271060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1526-DE73-43F8-899D-A6F83416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the blinking visible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C19FC-76B2-40C5-AB37-1A4C4AA06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After the LED commands, add the following code (in two places):</a:t>
            </a:r>
          </a:p>
          <a:p>
            <a:pPr lvl="1"/>
            <a:r>
              <a:rPr lang="nn-NO" dirty="0"/>
              <a:t>for(int i = 0; i &lt; 1000000; i++);</a:t>
            </a:r>
            <a:endParaRPr lang="en-US" dirty="0"/>
          </a:p>
          <a:p>
            <a:r>
              <a:rPr lang="en-US" dirty="0"/>
              <a:t>Your while() loop should now look like this: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while(1) {</a:t>
            </a:r>
          </a:p>
          <a:p>
            <a:pPr marL="0" indent="0">
              <a:buNone/>
            </a:pPr>
            <a:r>
              <a:rPr lang="en-US" dirty="0"/>
              <a:t>		GPIOC-&gt;BSRR = GPIO_BSRR_BS13; // LED off</a:t>
            </a:r>
          </a:p>
          <a:p>
            <a:pPr marL="0" indent="0">
              <a:buNone/>
            </a:pPr>
            <a:r>
              <a:rPr lang="en-US" dirty="0"/>
              <a:t>		for(int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1000000; </a:t>
            </a:r>
            <a:r>
              <a:rPr lang="en-US" dirty="0" err="1"/>
              <a:t>i</a:t>
            </a:r>
            <a:r>
              <a:rPr lang="en-US" dirty="0"/>
              <a:t>++);</a:t>
            </a:r>
          </a:p>
          <a:p>
            <a:pPr marL="0" indent="0">
              <a:buNone/>
            </a:pPr>
            <a:r>
              <a:rPr lang="en-US" dirty="0"/>
              <a:t>		GPIOC-&gt;BRR = GPIO_BRR_BR13; // LED on</a:t>
            </a:r>
          </a:p>
          <a:p>
            <a:pPr marL="0" indent="0">
              <a:buNone/>
            </a:pPr>
            <a:r>
              <a:rPr lang="en-US" dirty="0"/>
              <a:t>		for(int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1000000; </a:t>
            </a:r>
            <a:r>
              <a:rPr lang="en-US" dirty="0" err="1"/>
              <a:t>i</a:t>
            </a:r>
            <a:r>
              <a:rPr lang="en-US" dirty="0"/>
              <a:t>++);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Build and debug</a:t>
            </a:r>
          </a:p>
          <a:p>
            <a:r>
              <a:rPr lang="en-US" dirty="0"/>
              <a:t>Click “Terminate” icon to end debug session</a:t>
            </a:r>
          </a:p>
        </p:txBody>
      </p:sp>
    </p:spTree>
    <p:extLst>
      <p:ext uri="{BB962C8B-B14F-4D97-AF65-F5344CB8AC3E}">
        <p14:creationId xmlns:p14="http://schemas.microsoft.com/office/powerpoint/2010/main" val="2916778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A554-2E2E-4FB9-97AF-609DAC6C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STM32CubeMX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0B8DD-89C3-47ED-8ADC-6FD49A46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the STM32CubeMX program</a:t>
            </a:r>
          </a:p>
          <a:p>
            <a:r>
              <a:rPr lang="en-US" dirty="0"/>
              <a:t>Under “New Project”, click “ACCESS TO MCU SELECTOR” button</a:t>
            </a:r>
          </a:p>
          <a:p>
            <a:r>
              <a:rPr lang="en-US" dirty="0"/>
              <a:t>Under “Part Number Search”, enter “stm32f103c8”</a:t>
            </a:r>
          </a:p>
          <a:p>
            <a:r>
              <a:rPr lang="en-US" dirty="0"/>
              <a:t>In “MCU List”, select “STM32F103C8” line</a:t>
            </a:r>
          </a:p>
          <a:p>
            <a:r>
              <a:rPr lang="en-US" dirty="0"/>
              <a:t>Click “Start Project” button</a:t>
            </a:r>
          </a:p>
          <a:p>
            <a:r>
              <a:rPr lang="en-US" dirty="0"/>
              <a:t>STM32CubeMX workspace screen is displayed</a:t>
            </a:r>
          </a:p>
          <a:p>
            <a:r>
              <a:rPr lang="en-US" dirty="0"/>
              <a:t>Use Zoom In, Zoom Out and Best Fit to resize image of chip</a:t>
            </a:r>
          </a:p>
        </p:txBody>
      </p:sp>
    </p:spTree>
    <p:extLst>
      <p:ext uri="{BB962C8B-B14F-4D97-AF65-F5344CB8AC3E}">
        <p14:creationId xmlns:p14="http://schemas.microsoft.com/office/powerpoint/2010/main" val="3270959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03BD-1EDD-41AC-82E3-AEF95908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pins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9B33-477D-4323-84C3-7614C1AEE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“System Core”, select “SYS”</a:t>
            </a:r>
          </a:p>
          <a:p>
            <a:pPr lvl="1"/>
            <a:r>
              <a:rPr lang="en-US" dirty="0"/>
              <a:t>Under “Debug”, select “Serial Wire”</a:t>
            </a:r>
          </a:p>
          <a:p>
            <a:pPr lvl="1"/>
            <a:r>
              <a:rPr lang="en-US" dirty="0"/>
              <a:t>Note that PA13 and PA14 pins are now green and labeled</a:t>
            </a:r>
          </a:p>
          <a:p>
            <a:r>
              <a:rPr lang="en-US" dirty="0"/>
              <a:t>In search box, enter “PC13”</a:t>
            </a:r>
          </a:p>
          <a:p>
            <a:pPr lvl="1"/>
            <a:r>
              <a:rPr lang="en-US" dirty="0"/>
              <a:t>Pin PC13 starts blinking</a:t>
            </a:r>
          </a:p>
          <a:p>
            <a:r>
              <a:rPr lang="en-US" dirty="0"/>
              <a:t>Click on PC13 pin</a:t>
            </a:r>
          </a:p>
          <a:p>
            <a:pPr lvl="1"/>
            <a:r>
              <a:rPr lang="en-US" dirty="0"/>
              <a:t>Select “</a:t>
            </a:r>
            <a:r>
              <a:rPr lang="en-US" dirty="0" err="1"/>
              <a:t>GPIO_Output</a:t>
            </a:r>
            <a:r>
              <a:rPr lang="en-US" dirty="0"/>
              <a:t>”</a:t>
            </a:r>
          </a:p>
          <a:p>
            <a:r>
              <a:rPr lang="en-US" dirty="0"/>
              <a:t>Right-click on PC13 pin</a:t>
            </a:r>
          </a:p>
          <a:p>
            <a:pPr lvl="1"/>
            <a:r>
              <a:rPr lang="en-US" dirty="0"/>
              <a:t>Select “Enter User Label”</a:t>
            </a:r>
          </a:p>
          <a:p>
            <a:pPr lvl="1"/>
            <a:r>
              <a:rPr lang="en-US" dirty="0"/>
              <a:t>Enter “LED” and press [Enter]</a:t>
            </a:r>
          </a:p>
        </p:txBody>
      </p:sp>
    </p:spTree>
    <p:extLst>
      <p:ext uri="{BB962C8B-B14F-4D97-AF65-F5344CB8AC3E}">
        <p14:creationId xmlns:p14="http://schemas.microsoft.com/office/powerpoint/2010/main" val="1093375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2BF1-DB83-4214-81E8-D54D4A9A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more pin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6013C-7186-4DBA-8294-D4718D20F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“System View” (instead of Pinout View)</a:t>
            </a:r>
          </a:p>
          <a:p>
            <a:r>
              <a:rPr lang="en-US" dirty="0"/>
              <a:t>Click “GPIO” button</a:t>
            </a:r>
          </a:p>
          <a:p>
            <a:r>
              <a:rPr lang="en-US" dirty="0"/>
              <a:t>Select “PC13-TAMPER-RTC” line</a:t>
            </a:r>
          </a:p>
          <a:p>
            <a:r>
              <a:rPr lang="en-US" dirty="0"/>
              <a:t>Change “GPIO output level” to “High”</a:t>
            </a:r>
          </a:p>
        </p:txBody>
      </p:sp>
    </p:spTree>
    <p:extLst>
      <p:ext uri="{BB962C8B-B14F-4D97-AF65-F5344CB8AC3E}">
        <p14:creationId xmlns:p14="http://schemas.microsoft.com/office/powerpoint/2010/main" val="4175577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CCF98-FEFD-493A-AF4F-5B4F02D7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79BB3-C83C-40F4-8734-AB0757EE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“Project Manager” tab</a:t>
            </a:r>
          </a:p>
          <a:p>
            <a:r>
              <a:rPr lang="en-US" dirty="0"/>
              <a:t>In “Project Name” field, enter “blink2”</a:t>
            </a:r>
          </a:p>
          <a:p>
            <a:r>
              <a:rPr lang="en-US" dirty="0"/>
              <a:t>In “Project Location” field, click “Browse” button</a:t>
            </a:r>
          </a:p>
          <a:p>
            <a:pPr lvl="1"/>
            <a:r>
              <a:rPr lang="en-US" dirty="0"/>
              <a:t>Select workspace folder in STM32 folder</a:t>
            </a:r>
          </a:p>
          <a:p>
            <a:r>
              <a:rPr lang="en-US" dirty="0"/>
              <a:t>For “Toolchain / IDE”, select “</a:t>
            </a:r>
            <a:r>
              <a:rPr lang="en-US" dirty="0" err="1"/>
              <a:t>TrueSTUDIO</a:t>
            </a:r>
            <a:r>
              <a:rPr lang="en-US" dirty="0"/>
              <a:t>”</a:t>
            </a:r>
          </a:p>
          <a:p>
            <a:r>
              <a:rPr lang="en-US" dirty="0"/>
              <a:t>Click “GENERATE CODE” button</a:t>
            </a:r>
          </a:p>
          <a:p>
            <a:r>
              <a:rPr lang="en-US" dirty="0"/>
              <a:t>Click “Open Project” button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1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A5A5-49CA-424F-B979-08347B7E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Cortex-M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9BE4D-5EB0-4535-A01A-74EFA4A07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Cortex-M3 announced by ARM Holdings in 2004</a:t>
            </a:r>
          </a:p>
          <a:p>
            <a:r>
              <a:rPr lang="en-US" dirty="0"/>
              <a:t>ARM Cortex-M uses ARMv7-M microarchitecture</a:t>
            </a:r>
            <a:br>
              <a:rPr lang="en-US" dirty="0"/>
            </a:br>
            <a:r>
              <a:rPr lang="en-US" dirty="0"/>
              <a:t>(not to be confused with ARM7 devices)</a:t>
            </a:r>
          </a:p>
          <a:p>
            <a:r>
              <a:rPr lang="en-US" dirty="0"/>
              <a:t>First devices to market were Luminary Micro LM3S101 &amp;  LM3S102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1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C558-53EC-4815-9098-3D1E3F67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E6533-0771-4038-82F0-AAF9896F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to </a:t>
            </a:r>
            <a:r>
              <a:rPr lang="en-US" dirty="0" err="1"/>
              <a:t>TrueSTUDIO</a:t>
            </a:r>
            <a:endParaRPr lang="en-US" dirty="0"/>
          </a:p>
          <a:p>
            <a:r>
              <a:rPr lang="en-US" dirty="0"/>
              <a:t>Expand “blink2” project in “Project Explorer”</a:t>
            </a:r>
          </a:p>
          <a:p>
            <a:r>
              <a:rPr lang="en-US" dirty="0"/>
              <a:t>Open “</a:t>
            </a:r>
            <a:r>
              <a:rPr lang="en-US" dirty="0" err="1"/>
              <a:t>main.c</a:t>
            </a:r>
            <a:r>
              <a:rPr lang="en-US" dirty="0"/>
              <a:t>” file in “</a:t>
            </a:r>
            <a:r>
              <a:rPr lang="en-US" dirty="0" err="1"/>
              <a:t>Src</a:t>
            </a:r>
            <a:r>
              <a:rPr lang="en-US" dirty="0"/>
              <a:t>” folder</a:t>
            </a:r>
          </a:p>
          <a:p>
            <a:r>
              <a:rPr lang="en-US" dirty="0"/>
              <a:t>Add your own code between “/* USER CODE BEGIN xxx *” and “/* USER CODE END xxx */” comments</a:t>
            </a:r>
          </a:p>
        </p:txBody>
      </p:sp>
    </p:spTree>
    <p:extLst>
      <p:ext uri="{BB962C8B-B14F-4D97-AF65-F5344CB8AC3E}">
        <p14:creationId xmlns:p14="http://schemas.microsoft.com/office/powerpoint/2010/main" val="1435774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81CF-43C6-49BB-9F7A-921BBD06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compiler optimization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79C2E-14B1-402A-8736-66BAC09F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Right-click “blink2” in Project Explorer</a:t>
            </a:r>
          </a:p>
          <a:p>
            <a:r>
              <a:rPr lang="en-US" dirty="0"/>
              <a:t>Select “Properties”</a:t>
            </a:r>
          </a:p>
          <a:p>
            <a:r>
              <a:rPr lang="en-US" dirty="0"/>
              <a:t>Select “C/C++ Build / Settings”</a:t>
            </a:r>
          </a:p>
          <a:p>
            <a:r>
              <a:rPr lang="en-US" dirty="0"/>
              <a:t>Select “Tool Settings” tab</a:t>
            </a:r>
          </a:p>
          <a:p>
            <a:r>
              <a:rPr lang="en-US" dirty="0"/>
              <a:t>Select “C Compiler /  Optimization”</a:t>
            </a:r>
          </a:p>
          <a:p>
            <a:r>
              <a:rPr lang="en-US" dirty="0"/>
              <a:t>For “Optimization Level” select “None (-O0)”</a:t>
            </a:r>
          </a:p>
          <a:p>
            <a:r>
              <a:rPr lang="en-US" dirty="0"/>
              <a:t>Click the “OK” button</a:t>
            </a:r>
          </a:p>
        </p:txBody>
      </p:sp>
    </p:spTree>
    <p:extLst>
      <p:ext uri="{BB962C8B-B14F-4D97-AF65-F5344CB8AC3E}">
        <p14:creationId xmlns:p14="http://schemas.microsoft.com/office/powerpoint/2010/main" val="3958529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DEBD-380A-420E-AD97-AE3828CD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Line 173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22F29-6136-4380-8B17-6F120EBB0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Look at line 173 in </a:t>
            </a:r>
            <a:r>
              <a:rPr lang="en-US" dirty="0" err="1"/>
              <a:t>main.c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HAL_GPIO_WritePin</a:t>
            </a:r>
            <a:r>
              <a:rPr lang="en-US" dirty="0"/>
              <a:t>(</a:t>
            </a:r>
            <a:r>
              <a:rPr lang="en-US" dirty="0" err="1"/>
              <a:t>LED_GPIO_Port</a:t>
            </a:r>
            <a:r>
              <a:rPr lang="en-US" dirty="0"/>
              <a:t>, </a:t>
            </a:r>
            <a:r>
              <a:rPr lang="en-US" dirty="0" err="1"/>
              <a:t>LED_Pin</a:t>
            </a:r>
            <a:r>
              <a:rPr lang="en-US" dirty="0"/>
              <a:t>, GPIO_PIN_SET);</a:t>
            </a:r>
          </a:p>
          <a:p>
            <a:r>
              <a:rPr lang="en-US" dirty="0"/>
              <a:t>Copy this line to the clipboard</a:t>
            </a:r>
          </a:p>
          <a:p>
            <a:r>
              <a:rPr lang="en-US" dirty="0"/>
              <a:t>Go to line 120: /* USER CODE BEGIN 3 */</a:t>
            </a:r>
          </a:p>
          <a:p>
            <a:r>
              <a:rPr lang="en-US" dirty="0"/>
              <a:t>After line 120, paste the code from line 173</a:t>
            </a:r>
          </a:p>
          <a:p>
            <a:r>
              <a:rPr lang="en-US" dirty="0"/>
              <a:t>Paste it a second time</a:t>
            </a:r>
          </a:p>
          <a:p>
            <a:r>
              <a:rPr lang="en-US" dirty="0"/>
              <a:t>Modify the second copy from …_SET to …_RESET:</a:t>
            </a:r>
          </a:p>
          <a:p>
            <a:pPr lvl="1"/>
            <a:r>
              <a:rPr lang="en-US" dirty="0" err="1"/>
              <a:t>HAL_GPIO_WritePin</a:t>
            </a:r>
            <a:r>
              <a:rPr lang="en-US" dirty="0"/>
              <a:t>(</a:t>
            </a:r>
            <a:r>
              <a:rPr lang="en-US" dirty="0" err="1"/>
              <a:t>LED_GPIO_Port</a:t>
            </a:r>
            <a:r>
              <a:rPr lang="en-US" dirty="0"/>
              <a:t>, </a:t>
            </a:r>
            <a:r>
              <a:rPr lang="en-US" dirty="0" err="1"/>
              <a:t>LED_Pin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GPIO_PIN_RESET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39291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DDF4-F9F7-4297-924E-80E4DEC2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and debug blink2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4927-C473-4CBC-B366-9F3AF830E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project</a:t>
            </a:r>
          </a:p>
          <a:p>
            <a:r>
              <a:rPr lang="en-US" dirty="0"/>
              <a:t>Debug</a:t>
            </a:r>
          </a:p>
          <a:p>
            <a:r>
              <a:rPr lang="en-US" dirty="0"/>
              <a:t>Use “Step Over” to trace program execution</a:t>
            </a:r>
          </a:p>
          <a:p>
            <a:r>
              <a:rPr lang="en-US" dirty="0"/>
              <a:t>Verify LED comes on when pin is reset, goes off when pin is set</a:t>
            </a:r>
          </a:p>
          <a:p>
            <a:r>
              <a:rPr lang="en-US" dirty="0"/>
              <a:t>Click “Resume” to run at full speed</a:t>
            </a:r>
          </a:p>
          <a:p>
            <a:r>
              <a:rPr lang="en-US" dirty="0"/>
              <a:t>Click “Suspend” to start debugging again</a:t>
            </a:r>
          </a:p>
          <a:p>
            <a:r>
              <a:rPr lang="en-US" dirty="0"/>
              <a:t>Click “Step Return” if needed to return to main()</a:t>
            </a:r>
          </a:p>
          <a:p>
            <a:r>
              <a:rPr lang="en-US" dirty="0"/>
              <a:t>Click “Terminate” to stop debugging</a:t>
            </a:r>
          </a:p>
        </p:txBody>
      </p:sp>
    </p:spTree>
    <p:extLst>
      <p:ext uri="{BB962C8B-B14F-4D97-AF65-F5344CB8AC3E}">
        <p14:creationId xmlns:p14="http://schemas.microsoft.com/office/powerpoint/2010/main" val="1347245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4B89-B6B9-41A9-8277-B009F43B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delays to make blinking visible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D5556-958C-482C-98BF-D44976F0F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delays using HAL function after lines 121 and 122:</a:t>
            </a:r>
          </a:p>
          <a:p>
            <a:pPr lvl="1"/>
            <a:r>
              <a:rPr lang="en-US" dirty="0"/>
              <a:t>HAL_Delay(250);</a:t>
            </a:r>
          </a:p>
          <a:p>
            <a:r>
              <a:rPr lang="en-US" dirty="0"/>
              <a:t>Compile and debug</a:t>
            </a:r>
          </a:p>
          <a:p>
            <a:r>
              <a:rPr lang="en-US" dirty="0"/>
              <a:t>Verify expected operation</a:t>
            </a:r>
          </a:p>
        </p:txBody>
      </p:sp>
    </p:spTree>
    <p:extLst>
      <p:ext uri="{BB962C8B-B14F-4D97-AF65-F5344CB8AC3E}">
        <p14:creationId xmlns:p14="http://schemas.microsoft.com/office/powerpoint/2010/main" val="255653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7CE5-319E-434C-8EC5-ED75E50A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 external 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1A58C-AA25-47AC-83A6-E571816D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one of the LEDs from the kit package (red, green or blue)</a:t>
            </a:r>
          </a:p>
          <a:p>
            <a:r>
              <a:rPr lang="en-US" dirty="0"/>
              <a:t>Get one of the included resistors from the LED package</a:t>
            </a:r>
          </a:p>
          <a:p>
            <a:r>
              <a:rPr lang="en-US" dirty="0"/>
              <a:t>Install the LED and resistor per live demonstration</a:t>
            </a:r>
          </a:p>
          <a:p>
            <a:r>
              <a:rPr lang="en-US" dirty="0"/>
              <a:t>Add jumper wire from GPIO pin A0 to LED anode</a:t>
            </a:r>
          </a:p>
          <a:p>
            <a:r>
              <a:rPr lang="en-US" dirty="0"/>
              <a:t>Use resistor as jumper from LED cathode to breadboard ground rail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65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BF9D-20D6-464F-A6A7-9DEE1423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new pin using STM32CubeMX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86BFA-3049-49B0-802E-1FBA73192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 to STM32CubeMX program</a:t>
            </a:r>
          </a:p>
          <a:p>
            <a:r>
              <a:rPr lang="en-US" dirty="0"/>
              <a:t>Select “Pinout &amp; Configuration” tab</a:t>
            </a:r>
          </a:p>
          <a:p>
            <a:r>
              <a:rPr lang="en-US" dirty="0"/>
              <a:t>Select “Pinout View”</a:t>
            </a:r>
          </a:p>
          <a:p>
            <a:r>
              <a:rPr lang="en-US" dirty="0"/>
              <a:t>Type “PA0” into search tool</a:t>
            </a:r>
          </a:p>
          <a:p>
            <a:r>
              <a:rPr lang="en-US" dirty="0"/>
              <a:t>GPIO pin A0 blinks on the screen</a:t>
            </a:r>
          </a:p>
          <a:p>
            <a:r>
              <a:rPr lang="en-US" dirty="0"/>
              <a:t>Click on PA0 pin</a:t>
            </a:r>
          </a:p>
          <a:p>
            <a:r>
              <a:rPr lang="en-US" dirty="0"/>
              <a:t>Select “</a:t>
            </a:r>
            <a:r>
              <a:rPr lang="en-US" dirty="0" err="1"/>
              <a:t>GPIO_Output</a:t>
            </a:r>
            <a:r>
              <a:rPr lang="en-US" dirty="0"/>
              <a:t>”</a:t>
            </a:r>
          </a:p>
          <a:p>
            <a:r>
              <a:rPr lang="en-US" dirty="0"/>
              <a:t>Right-click on PA0 pin and select “Enter User Label”</a:t>
            </a:r>
          </a:p>
          <a:p>
            <a:r>
              <a:rPr lang="en-US" dirty="0"/>
              <a:t>Enter “LED2” and press [Enter]</a:t>
            </a:r>
          </a:p>
        </p:txBody>
      </p:sp>
    </p:spTree>
    <p:extLst>
      <p:ext uri="{BB962C8B-B14F-4D97-AF65-F5344CB8AC3E}">
        <p14:creationId xmlns:p14="http://schemas.microsoft.com/office/powerpoint/2010/main" val="2177112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E12E3-A79F-4027-9708-1BB45348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code for second 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39077-6E6F-42C4-8587-2A499F6E0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“GENERATE CODE” button</a:t>
            </a:r>
          </a:p>
          <a:p>
            <a:r>
              <a:rPr lang="en-US" dirty="0"/>
              <a:t>Return to </a:t>
            </a:r>
            <a:r>
              <a:rPr lang="en-US" dirty="0" err="1"/>
              <a:t>TrueSTUDIO</a:t>
            </a:r>
            <a:endParaRPr lang="en-US" dirty="0"/>
          </a:p>
          <a:p>
            <a:r>
              <a:rPr lang="en-US" dirty="0"/>
              <a:t>Copy line 121:</a:t>
            </a:r>
          </a:p>
          <a:p>
            <a:pPr lvl="1"/>
            <a:r>
              <a:rPr lang="en-US" dirty="0" err="1"/>
              <a:t>HAL_GPIO_WritePin</a:t>
            </a:r>
            <a:r>
              <a:rPr lang="en-US" dirty="0"/>
              <a:t>(</a:t>
            </a:r>
            <a:r>
              <a:rPr lang="en-US" dirty="0" err="1"/>
              <a:t>LED_GPIO_Port</a:t>
            </a:r>
            <a:r>
              <a:rPr lang="en-US" dirty="0"/>
              <a:t>, </a:t>
            </a:r>
            <a:r>
              <a:rPr lang="en-US" dirty="0" err="1"/>
              <a:t>LED_Pin</a:t>
            </a:r>
            <a:r>
              <a:rPr lang="en-US" dirty="0"/>
              <a:t>, GPIO_PIN_SET);</a:t>
            </a:r>
          </a:p>
          <a:p>
            <a:r>
              <a:rPr lang="en-US" dirty="0"/>
              <a:t>Paste as line 122</a:t>
            </a:r>
          </a:p>
          <a:p>
            <a:r>
              <a:rPr lang="en-US" dirty="0"/>
              <a:t>Change “LED” to “LED2” in two places:</a:t>
            </a:r>
          </a:p>
          <a:p>
            <a:pPr lvl="1"/>
            <a:r>
              <a:rPr lang="en-US" dirty="0" err="1"/>
              <a:t>HAL_GPIO_WritePin</a:t>
            </a:r>
            <a:r>
              <a:rPr lang="en-US" dirty="0"/>
              <a:t>(</a:t>
            </a:r>
            <a:r>
              <a:rPr lang="en-US" dirty="0">
                <a:highlight>
                  <a:srgbClr val="FFFF00"/>
                </a:highlight>
              </a:rPr>
              <a:t>LED2</a:t>
            </a:r>
            <a:r>
              <a:rPr lang="en-US" dirty="0"/>
              <a:t>_GPIO_Port, </a:t>
            </a:r>
            <a:r>
              <a:rPr lang="en-US" dirty="0">
                <a:highlight>
                  <a:srgbClr val="FFFF00"/>
                </a:highlight>
              </a:rPr>
              <a:t>LED2</a:t>
            </a:r>
            <a:r>
              <a:rPr lang="en-US" dirty="0"/>
              <a:t>_Pin, GPIO_PIN_SET);</a:t>
            </a:r>
          </a:p>
          <a:p>
            <a:r>
              <a:rPr lang="en-US" dirty="0"/>
              <a:t>Copy this line and paste it as line 125</a:t>
            </a:r>
          </a:p>
          <a:p>
            <a:r>
              <a:rPr lang="en-US" dirty="0"/>
              <a:t>Change “_SET” to “_RESET”:</a:t>
            </a:r>
          </a:p>
          <a:p>
            <a:pPr lvl="1"/>
            <a:r>
              <a:rPr lang="en-US" dirty="0" err="1"/>
              <a:t>HAL_GPIO_WritePin</a:t>
            </a:r>
            <a:r>
              <a:rPr lang="en-US" dirty="0"/>
              <a:t>(LED2_GPIO_Port, LED2_Pin, </a:t>
            </a:r>
            <a:r>
              <a:rPr lang="en-US" dirty="0">
                <a:highlight>
                  <a:srgbClr val="FFFF00"/>
                </a:highlight>
              </a:rPr>
              <a:t>GPIO_PIN_RESET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501439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AA51-2AFC-4274-AAC9-1BE87A1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second LED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C94DF-5DCD-41D0-8FE5-DF6C9C5F3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</a:t>
            </a:r>
          </a:p>
          <a:p>
            <a:r>
              <a:rPr lang="en-US" dirty="0"/>
              <a:t>Debug using “Step Over (F6)”</a:t>
            </a:r>
          </a:p>
          <a:p>
            <a:r>
              <a:rPr lang="en-US" dirty="0"/>
              <a:t>Verify new LED behaves as expected</a:t>
            </a:r>
          </a:p>
          <a:p>
            <a:r>
              <a:rPr lang="en-US" dirty="0"/>
              <a:t>Click “Resume (F8)” to run at full speed</a:t>
            </a:r>
          </a:p>
          <a:p>
            <a:r>
              <a:rPr lang="en-US" dirty="0"/>
              <a:t>Click “Terminate” to end debugging session</a:t>
            </a:r>
          </a:p>
        </p:txBody>
      </p:sp>
    </p:spTree>
    <p:extLst>
      <p:ext uri="{BB962C8B-B14F-4D97-AF65-F5344CB8AC3E}">
        <p14:creationId xmlns:p14="http://schemas.microsoft.com/office/powerpoint/2010/main" val="1149596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9712-316F-4C36-B04B-179D68DA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Timers and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ABBB1-275B-4650-A34D-10E8E369B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Return to STM32CubeMX</a:t>
            </a:r>
          </a:p>
          <a:p>
            <a:r>
              <a:rPr lang="en-US" dirty="0"/>
              <a:t>Click on PA0 pin, select “TIM2_CH1”</a:t>
            </a:r>
          </a:p>
          <a:p>
            <a:r>
              <a:rPr lang="en-US" dirty="0"/>
              <a:t>Right-click pin PA0, select “Enter User Label”, enter “LED2”</a:t>
            </a:r>
          </a:p>
          <a:p>
            <a:r>
              <a:rPr lang="en-US" dirty="0"/>
              <a:t>Under “Timers” select “TIM2”</a:t>
            </a:r>
          </a:p>
          <a:p>
            <a:r>
              <a:rPr lang="en-US" dirty="0"/>
              <a:t>For “Clock Source”, select “Internal Clock”</a:t>
            </a:r>
          </a:p>
          <a:p>
            <a:r>
              <a:rPr lang="en-US" dirty="0"/>
              <a:t>For “Channel 1”, select “PWM Generation CH1”</a:t>
            </a:r>
          </a:p>
          <a:p>
            <a:r>
              <a:rPr lang="en-US" dirty="0"/>
              <a:t>Under “</a:t>
            </a:r>
            <a:r>
              <a:rPr lang="en-US" dirty="0" err="1"/>
              <a:t>Prescaler</a:t>
            </a:r>
            <a:r>
              <a:rPr lang="en-US" dirty="0"/>
              <a:t>”, enter “65000”</a:t>
            </a:r>
          </a:p>
          <a:p>
            <a:r>
              <a:rPr lang="en-US" dirty="0"/>
              <a:t>For “Counter Period”, enter “123”</a:t>
            </a:r>
          </a:p>
          <a:p>
            <a:r>
              <a:rPr lang="en-US" dirty="0"/>
              <a:t>For “Pulse”, enter “30”</a:t>
            </a:r>
          </a:p>
          <a:p>
            <a:r>
              <a:rPr lang="en-US" dirty="0"/>
              <a:t>Click the “GENERATE CODE” button</a:t>
            </a:r>
          </a:p>
        </p:txBody>
      </p:sp>
    </p:spTree>
    <p:extLst>
      <p:ext uri="{BB962C8B-B14F-4D97-AF65-F5344CB8AC3E}">
        <p14:creationId xmlns:p14="http://schemas.microsoft.com/office/powerpoint/2010/main" val="275256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123E-D98C-4128-9849-E32DD7A5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Cortex-M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D242B-FF66-4DEC-BC74-B42A4FE85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Cortex-M0</a:t>
            </a:r>
          </a:p>
          <a:p>
            <a:r>
              <a:rPr lang="en-US" dirty="0"/>
              <a:t>Cortex-M0+</a:t>
            </a:r>
          </a:p>
          <a:p>
            <a:r>
              <a:rPr lang="en-US" dirty="0"/>
              <a:t>Cortex-M1</a:t>
            </a:r>
          </a:p>
          <a:p>
            <a:r>
              <a:rPr lang="en-US" dirty="0">
                <a:highlight>
                  <a:srgbClr val="FFFF00"/>
                </a:highlight>
              </a:rPr>
              <a:t>Cortex-M3</a:t>
            </a:r>
          </a:p>
          <a:p>
            <a:r>
              <a:rPr lang="en-US" dirty="0"/>
              <a:t>Cortex-M4</a:t>
            </a:r>
          </a:p>
          <a:p>
            <a:r>
              <a:rPr lang="en-US" dirty="0"/>
              <a:t>Cortex-M7</a:t>
            </a:r>
          </a:p>
          <a:p>
            <a:r>
              <a:rPr lang="en-US" dirty="0"/>
              <a:t>Cortex-M23</a:t>
            </a:r>
          </a:p>
          <a:p>
            <a:r>
              <a:rPr lang="en-US" dirty="0"/>
              <a:t>Cortex-M33</a:t>
            </a:r>
          </a:p>
          <a:p>
            <a:r>
              <a:rPr lang="en-US" dirty="0"/>
              <a:t>Cortex-M35P</a:t>
            </a:r>
          </a:p>
        </p:txBody>
      </p:sp>
    </p:spTree>
    <p:extLst>
      <p:ext uri="{BB962C8B-B14F-4D97-AF65-F5344CB8AC3E}">
        <p14:creationId xmlns:p14="http://schemas.microsoft.com/office/powerpoint/2010/main" val="247882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484A-C2AF-408F-9847-5407D194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the PWM Timer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B6F4D-E721-40C4-9D24-A335FB43F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Timers do not start automatically</a:t>
            </a:r>
          </a:p>
          <a:p>
            <a:r>
              <a:rPr lang="en-US" dirty="0"/>
              <a:t>After line 113 (“/* USER CODE BEGIN 2 */”), add:</a:t>
            </a:r>
          </a:p>
          <a:p>
            <a:pPr lvl="1"/>
            <a:r>
              <a:rPr lang="en-US" dirty="0"/>
              <a:t>HAL_TIM_PWM_Start(&amp;htim2, TIM_CHANNEL_1);</a:t>
            </a:r>
          </a:p>
          <a:p>
            <a:r>
              <a:rPr lang="en-US" dirty="0"/>
              <a:t>Build</a:t>
            </a:r>
          </a:p>
          <a:p>
            <a:r>
              <a:rPr lang="en-US" dirty="0"/>
              <a:t>Debug</a:t>
            </a:r>
          </a:p>
          <a:p>
            <a:r>
              <a:rPr lang="en-US" dirty="0"/>
              <a:t>Verify LED2 operation</a:t>
            </a:r>
          </a:p>
          <a:p>
            <a:r>
              <a:rPr lang="en-US" dirty="0"/>
              <a:t>Note that the GPIO functions no longer affect LED2</a:t>
            </a:r>
          </a:p>
        </p:txBody>
      </p:sp>
    </p:spTree>
    <p:extLst>
      <p:ext uri="{BB962C8B-B14F-4D97-AF65-F5344CB8AC3E}">
        <p14:creationId xmlns:p14="http://schemas.microsoft.com/office/powerpoint/2010/main" val="1258482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68CFD-4D47-4ADE-9E03-83BA1E7D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processor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DAF3D-AEAB-4E14-BB2A-D607C3073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boot, the STM32F103 runs on an internal RC oscillator (HSI) at ~8 MHz</a:t>
            </a:r>
          </a:p>
          <a:p>
            <a:r>
              <a:rPr lang="en-US" dirty="0"/>
              <a:t>The Blue Pill contains an 8 MHz quartz crystal with much better speed tolerance</a:t>
            </a:r>
          </a:p>
          <a:p>
            <a:r>
              <a:rPr lang="en-US" dirty="0"/>
              <a:t>Return to STM32CubeMX</a:t>
            </a:r>
          </a:p>
          <a:p>
            <a:r>
              <a:rPr lang="en-US" dirty="0"/>
              <a:t>On “Pinout &amp; Configuration” tab, select “RCC”</a:t>
            </a:r>
          </a:p>
          <a:p>
            <a:r>
              <a:rPr lang="en-US" dirty="0"/>
              <a:t>For “High Speed Clock (HSE)”, select “Crystal/Ceramic Resonator”</a:t>
            </a:r>
          </a:p>
          <a:p>
            <a:r>
              <a:rPr lang="en-US" dirty="0"/>
              <a:t>Go to “Clock Configuration” tab</a:t>
            </a:r>
          </a:p>
          <a:p>
            <a:r>
              <a:rPr lang="en-US" dirty="0"/>
              <a:t>For “PLL Source Mux”, select “HSE”</a:t>
            </a:r>
          </a:p>
          <a:p>
            <a:r>
              <a:rPr lang="en-US" dirty="0"/>
              <a:t>For “*</a:t>
            </a:r>
            <a:r>
              <a:rPr lang="en-US" dirty="0" err="1"/>
              <a:t>PLLMul</a:t>
            </a:r>
            <a:r>
              <a:rPr lang="en-US" dirty="0"/>
              <a:t>”, select “X 9”</a:t>
            </a:r>
          </a:p>
          <a:p>
            <a:r>
              <a:rPr lang="en-US" dirty="0"/>
              <a:t>For “System Clock Mux”, select “PLLCLK”</a:t>
            </a:r>
          </a:p>
          <a:p>
            <a:r>
              <a:rPr lang="en-US" dirty="0"/>
              <a:t>For “APB1 </a:t>
            </a:r>
            <a:r>
              <a:rPr lang="en-US" dirty="0" err="1"/>
              <a:t>Prescaler</a:t>
            </a:r>
            <a:r>
              <a:rPr lang="en-US" dirty="0"/>
              <a:t>”, select “/ 2”</a:t>
            </a:r>
          </a:p>
        </p:txBody>
      </p:sp>
    </p:spTree>
    <p:extLst>
      <p:ext uri="{BB962C8B-B14F-4D97-AF65-F5344CB8AC3E}">
        <p14:creationId xmlns:p14="http://schemas.microsoft.com/office/powerpoint/2010/main" val="3630718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DEDB-266C-46E2-B834-4114F5EF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Tree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F36EDB-F5CF-43CB-B65E-F1EF128BB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50" y="1693333"/>
            <a:ext cx="6833700" cy="4941662"/>
          </a:xfrm>
        </p:spPr>
      </p:pic>
    </p:spTree>
    <p:extLst>
      <p:ext uri="{BB962C8B-B14F-4D97-AF65-F5344CB8AC3E}">
        <p14:creationId xmlns:p14="http://schemas.microsoft.com/office/powerpoint/2010/main" val="3627334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3F63-4904-4BE9-9C9D-8150B001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faster clock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9ED0E-F303-4E54-BF57-7191CA72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“GENERATE CODE” button</a:t>
            </a:r>
          </a:p>
          <a:p>
            <a:r>
              <a:rPr lang="en-US" dirty="0"/>
              <a:t>Return to </a:t>
            </a:r>
            <a:r>
              <a:rPr lang="en-US" dirty="0" err="1"/>
              <a:t>TrueSTUDIO</a:t>
            </a:r>
            <a:endParaRPr lang="en-US" dirty="0"/>
          </a:p>
          <a:p>
            <a:r>
              <a:rPr lang="en-US" dirty="0"/>
              <a:t>Build</a:t>
            </a:r>
          </a:p>
          <a:p>
            <a:r>
              <a:rPr lang="en-US" dirty="0"/>
              <a:t>Debug</a:t>
            </a:r>
          </a:p>
          <a:p>
            <a:r>
              <a:rPr lang="en-US" dirty="0"/>
              <a:t>Click “Resume” icon to run at full speed</a:t>
            </a:r>
          </a:p>
          <a:p>
            <a:r>
              <a:rPr lang="en-US" dirty="0"/>
              <a:t>Note faster blinking of LED2</a:t>
            </a:r>
          </a:p>
          <a:p>
            <a:r>
              <a:rPr lang="en-US" dirty="0"/>
              <a:t>Note that LED is still flashing at the same rate</a:t>
            </a:r>
          </a:p>
          <a:p>
            <a:pPr lvl="1"/>
            <a:r>
              <a:rPr lang="en-US" dirty="0"/>
              <a:t>This is because the </a:t>
            </a:r>
            <a:r>
              <a:rPr lang="en-US" dirty="0" err="1"/>
              <a:t>HAL_Delay</a:t>
            </a:r>
            <a:r>
              <a:rPr lang="en-US" dirty="0"/>
              <a:t>() function knows the CPU frequency</a:t>
            </a:r>
          </a:p>
        </p:txBody>
      </p:sp>
    </p:spTree>
    <p:extLst>
      <p:ext uri="{BB962C8B-B14F-4D97-AF65-F5344CB8AC3E}">
        <p14:creationId xmlns:p14="http://schemas.microsoft.com/office/powerpoint/2010/main" val="3179460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21D26-E598-44DD-990E-6E923794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buttons as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095D3-C3D3-407E-92DF-8332CF4F2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Connect jumper from GPIO pin A1 to pin on yellow push button</a:t>
            </a:r>
          </a:p>
          <a:p>
            <a:r>
              <a:rPr lang="en-US" dirty="0"/>
              <a:t>Return to STM32CubeMX</a:t>
            </a:r>
          </a:p>
          <a:p>
            <a:r>
              <a:rPr lang="en-US" dirty="0"/>
              <a:t>On “Pinout &amp; Configuration” tab, on the “Pinout View”, search for pin PA1</a:t>
            </a:r>
          </a:p>
          <a:p>
            <a:r>
              <a:rPr lang="en-US" dirty="0"/>
              <a:t>All matching pins begin to blink</a:t>
            </a:r>
          </a:p>
          <a:p>
            <a:r>
              <a:rPr lang="en-US" dirty="0"/>
              <a:t>Click on pin PA1 and select “</a:t>
            </a:r>
            <a:r>
              <a:rPr lang="en-US" dirty="0" err="1"/>
              <a:t>GPIO_Input</a:t>
            </a:r>
            <a:r>
              <a:rPr lang="en-US" dirty="0"/>
              <a:t>”</a:t>
            </a:r>
          </a:p>
          <a:p>
            <a:r>
              <a:rPr lang="en-US" dirty="0"/>
              <a:t>Right-click on pin PA1, select “Enter User Label” and enter “button”</a:t>
            </a:r>
          </a:p>
          <a:p>
            <a:r>
              <a:rPr lang="en-US" dirty="0"/>
              <a:t>Select “System View” tab and click on “GPIO” button</a:t>
            </a:r>
          </a:p>
          <a:p>
            <a:r>
              <a:rPr lang="en-US" dirty="0"/>
              <a:t>Click on “PA1” line</a:t>
            </a:r>
          </a:p>
          <a:p>
            <a:r>
              <a:rPr lang="en-US" dirty="0"/>
              <a:t>For “GPIO Pull-up/Pull-down”, select “Pull-up”</a:t>
            </a:r>
          </a:p>
          <a:p>
            <a:r>
              <a:rPr lang="en-US" dirty="0"/>
              <a:t>Click “GENERATE CODE” button</a:t>
            </a:r>
          </a:p>
        </p:txBody>
      </p:sp>
    </p:spTree>
    <p:extLst>
      <p:ext uri="{BB962C8B-B14F-4D97-AF65-F5344CB8AC3E}">
        <p14:creationId xmlns:p14="http://schemas.microsoft.com/office/powerpoint/2010/main" val="3842445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A438-46A8-4924-9234-C7FC2D8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code for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1FCF7-9A0A-40F4-9E2B-DC3FE3214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to </a:t>
            </a:r>
            <a:r>
              <a:rPr lang="en-US" dirty="0" err="1"/>
              <a:t>TrueSTUDIO</a:t>
            </a:r>
            <a:endParaRPr lang="en-US" dirty="0"/>
          </a:p>
          <a:p>
            <a:r>
              <a:rPr lang="en-US" dirty="0"/>
              <a:t>Add the following code after line 133:</a:t>
            </a:r>
          </a:p>
          <a:p>
            <a:pPr marL="274320" lvl="1" indent="0">
              <a:buNone/>
            </a:pPr>
            <a:r>
              <a:rPr lang="en-US" dirty="0"/>
              <a:t>	  if(</a:t>
            </a:r>
            <a:r>
              <a:rPr lang="en-US" dirty="0" err="1"/>
              <a:t>HAL_GPIO_ReadPin</a:t>
            </a:r>
            <a:r>
              <a:rPr lang="en-US" dirty="0"/>
              <a:t>(</a:t>
            </a:r>
            <a:r>
              <a:rPr lang="en-US" dirty="0" err="1"/>
              <a:t>button_GPIO_Port</a:t>
            </a:r>
            <a:r>
              <a:rPr lang="en-US" dirty="0"/>
              <a:t>, </a:t>
            </a:r>
            <a:r>
              <a:rPr lang="en-US" dirty="0" err="1"/>
              <a:t>button_Pin</a:t>
            </a:r>
            <a:r>
              <a:rPr lang="en-US" dirty="0"/>
              <a:t>) == GPIO_PIN_RESET) {</a:t>
            </a:r>
          </a:p>
          <a:p>
            <a:pPr marL="274320" lvl="1" indent="0">
              <a:buNone/>
            </a:pPr>
            <a:r>
              <a:rPr lang="en-US" dirty="0"/>
              <a:t>		  TIM2-&gt;CCR1 = 60;</a:t>
            </a:r>
          </a:p>
          <a:p>
            <a:pPr marL="274320" lvl="1" indent="0">
              <a:buNone/>
            </a:pPr>
            <a:r>
              <a:rPr lang="en-US" dirty="0"/>
              <a:t>	  } else {</a:t>
            </a:r>
          </a:p>
          <a:p>
            <a:pPr marL="274320" lvl="1" indent="0">
              <a:buNone/>
            </a:pPr>
            <a:r>
              <a:rPr lang="en-US" dirty="0"/>
              <a:t>		  TIM2-&gt;CCR1 = 0;</a:t>
            </a:r>
          </a:p>
          <a:p>
            <a:pPr marL="274320" lvl="1" indent="0">
              <a:buNone/>
            </a:pPr>
            <a:r>
              <a:rPr lang="en-US" dirty="0"/>
              <a:t>	  }</a:t>
            </a:r>
          </a:p>
          <a:p>
            <a:r>
              <a:rPr lang="en-US" dirty="0"/>
              <a:t>Build</a:t>
            </a:r>
          </a:p>
          <a:p>
            <a:r>
              <a:rPr lang="en-US" dirty="0"/>
              <a:t>Debug</a:t>
            </a:r>
          </a:p>
          <a:p>
            <a:r>
              <a:rPr lang="en-US" dirty="0"/>
              <a:t>Test effects of button presses on LED2’s output</a:t>
            </a:r>
          </a:p>
        </p:txBody>
      </p:sp>
    </p:spTree>
    <p:extLst>
      <p:ext uri="{BB962C8B-B14F-4D97-AF65-F5344CB8AC3E}">
        <p14:creationId xmlns:p14="http://schemas.microsoft.com/office/powerpoint/2010/main" val="4204821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AFC4-7B8B-4FD5-8104-738EC065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I/O:  USARTs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3FC3-237B-442C-8C77-56A8BDD18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USART = Universal Synchronous/Asynchronous Receiver/Transmitter</a:t>
            </a:r>
          </a:p>
          <a:p>
            <a:r>
              <a:rPr lang="en-US" dirty="0"/>
              <a:t>The STM32F103C8 has three (3) USARTs</a:t>
            </a:r>
          </a:p>
          <a:p>
            <a:pPr lvl="1"/>
            <a:r>
              <a:rPr lang="en-US" dirty="0"/>
              <a:t>USART1</a:t>
            </a:r>
          </a:p>
          <a:p>
            <a:pPr lvl="1"/>
            <a:r>
              <a:rPr lang="en-US" dirty="0"/>
              <a:t>USART2</a:t>
            </a:r>
          </a:p>
          <a:p>
            <a:pPr lvl="1"/>
            <a:r>
              <a:rPr lang="en-US" dirty="0"/>
              <a:t>USART3</a:t>
            </a:r>
          </a:p>
        </p:txBody>
      </p:sp>
    </p:spTree>
    <p:extLst>
      <p:ext uri="{BB962C8B-B14F-4D97-AF65-F5344CB8AC3E}">
        <p14:creationId xmlns:p14="http://schemas.microsoft.com/office/powerpoint/2010/main" val="2848641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9727-8497-4BC4-ACC0-AB2098A6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USB-TTL adapter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6E319-3CF7-406F-B69F-610006C53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USB-TTL adapter on breadboard as shown on the screen</a:t>
            </a:r>
          </a:p>
          <a:p>
            <a:r>
              <a:rPr lang="en-US" dirty="0"/>
              <a:t>Ground (GND) connection is already made via the breadboard power rail</a:t>
            </a:r>
          </a:p>
          <a:p>
            <a:r>
              <a:rPr lang="en-US" dirty="0"/>
              <a:t>Use a jumper to connect pin labeled RXD to PA9</a:t>
            </a:r>
          </a:p>
          <a:p>
            <a:r>
              <a:rPr lang="en-US" dirty="0"/>
              <a:t>Use another jumper to connect pin labeled TXD to PA10</a:t>
            </a:r>
          </a:p>
        </p:txBody>
      </p:sp>
    </p:spTree>
    <p:extLst>
      <p:ext uri="{BB962C8B-B14F-4D97-AF65-F5344CB8AC3E}">
        <p14:creationId xmlns:p14="http://schemas.microsoft.com/office/powerpoint/2010/main" val="467744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6D8E-9E80-491D-A2A3-F55766C0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USART1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553C-E11F-4316-BA7F-2B1104C6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to STM32CubeMX</a:t>
            </a:r>
          </a:p>
          <a:p>
            <a:r>
              <a:rPr lang="en-US" dirty="0"/>
              <a:t>Under “Connectivity”, select “USART1”</a:t>
            </a:r>
          </a:p>
          <a:p>
            <a:r>
              <a:rPr lang="en-US" dirty="0"/>
              <a:t>For “Mode”, select “Asynchronous”</a:t>
            </a:r>
          </a:p>
          <a:p>
            <a:r>
              <a:rPr lang="en-US" dirty="0"/>
              <a:t>Click the “GENERATE CODE” button</a:t>
            </a:r>
          </a:p>
          <a:p>
            <a:r>
              <a:rPr lang="en-US" dirty="0"/>
              <a:t>Click the “Open Project” button</a:t>
            </a:r>
          </a:p>
        </p:txBody>
      </p:sp>
    </p:spTree>
    <p:extLst>
      <p:ext uri="{BB962C8B-B14F-4D97-AF65-F5344CB8AC3E}">
        <p14:creationId xmlns:p14="http://schemas.microsoft.com/office/powerpoint/2010/main" val="1370085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968D-ED74-434C-987F-BAA1EFF6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for USART1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47A4-A717-4DB2-92E9-ECE806EA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this code in </a:t>
            </a:r>
            <a:r>
              <a:rPr lang="en-US" dirty="0" err="1"/>
              <a:t>main.c’s</a:t>
            </a:r>
            <a:r>
              <a:rPr lang="en-US" dirty="0"/>
              <a:t> while() loop:</a:t>
            </a:r>
          </a:p>
          <a:p>
            <a:endParaRPr lang="en-US" dirty="0"/>
          </a:p>
          <a:p>
            <a:pPr marL="274320" lvl="1" indent="0">
              <a:buNone/>
            </a:pPr>
            <a:r>
              <a:rPr lang="en-US" dirty="0"/>
              <a:t>	  uint8_t buffer;</a:t>
            </a:r>
          </a:p>
          <a:p>
            <a:pPr marL="274320" lvl="1" indent="0">
              <a:buNone/>
            </a:pPr>
            <a:r>
              <a:rPr lang="en-US" dirty="0"/>
              <a:t>	  if(</a:t>
            </a:r>
            <a:r>
              <a:rPr lang="en-US" dirty="0" err="1"/>
              <a:t>HAL_UART_Receive</a:t>
            </a:r>
            <a:r>
              <a:rPr lang="en-US" dirty="0"/>
              <a:t>(&amp;huart1, &amp;buffer, 1, 100) == HAL_OK) {</a:t>
            </a:r>
          </a:p>
          <a:p>
            <a:pPr marL="274320" lvl="1" indent="0">
              <a:buNone/>
            </a:pPr>
            <a:r>
              <a:rPr lang="en-US" dirty="0"/>
              <a:t>		  </a:t>
            </a:r>
            <a:r>
              <a:rPr lang="en-US" dirty="0" err="1"/>
              <a:t>HAL_UART_Transmit</a:t>
            </a:r>
            <a:r>
              <a:rPr lang="en-US" dirty="0"/>
              <a:t>(&amp;huart1, &amp;buffer, 1, 500); // echo it</a:t>
            </a:r>
          </a:p>
          <a:p>
            <a:pPr marL="274320" lvl="1" indent="0">
              <a:buNone/>
            </a:pPr>
            <a:r>
              <a:rPr lang="en-US" dirty="0"/>
              <a:t>	  }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Build</a:t>
            </a:r>
          </a:p>
          <a:p>
            <a:r>
              <a:rPr lang="en-US" dirty="0"/>
              <a:t>Debug</a:t>
            </a:r>
          </a:p>
          <a:p>
            <a:r>
              <a:rPr lang="en-US" dirty="0"/>
              <a:t>Click “Resume” icon to run at full speed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8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5B3D-A8A3-46B1-BA50-03B1606D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BDDD-8312-4B97-BDE4-A17EE7077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STM32</a:t>
            </a:r>
          </a:p>
          <a:p>
            <a:r>
              <a:rPr lang="en-US" dirty="0"/>
              <a:t>How to use STM32-specific development software</a:t>
            </a:r>
          </a:p>
          <a:p>
            <a:r>
              <a:rPr lang="en-US" dirty="0"/>
              <a:t>How to program simple embedded programs in C</a:t>
            </a:r>
          </a:p>
          <a:p>
            <a:r>
              <a:rPr lang="en-US" dirty="0"/>
              <a:t>How to debug your programs</a:t>
            </a:r>
          </a:p>
          <a:p>
            <a:r>
              <a:rPr lang="en-US" dirty="0"/>
              <a:t>How to use code generator (STM32CubeMX) for more complex projects</a:t>
            </a:r>
          </a:p>
          <a:p>
            <a:r>
              <a:rPr lang="en-US" dirty="0"/>
              <a:t>How to add simple peripherals to STM32</a:t>
            </a:r>
          </a:p>
        </p:txBody>
      </p:sp>
    </p:spTree>
    <p:extLst>
      <p:ext uri="{BB962C8B-B14F-4D97-AF65-F5344CB8AC3E}">
        <p14:creationId xmlns:p14="http://schemas.microsoft.com/office/powerpoint/2010/main" val="1961677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FEA0-7643-4B75-AEE9-5624382B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serial terminal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52CA-F82A-4D9A-896C-E18925931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“Terminal” pane is not visible:</a:t>
            </a:r>
          </a:p>
          <a:p>
            <a:pPr lvl="1"/>
            <a:r>
              <a:rPr lang="en-US" dirty="0"/>
              <a:t>Select “Window / Show View / Terminal” menu item</a:t>
            </a:r>
          </a:p>
          <a:p>
            <a:r>
              <a:rPr lang="en-US" dirty="0"/>
              <a:t>Click the “Open a Terminal” icon</a:t>
            </a:r>
          </a:p>
          <a:p>
            <a:r>
              <a:rPr lang="en-US" dirty="0"/>
              <a:t>In the “Launch Terminal” dialog box:</a:t>
            </a:r>
          </a:p>
          <a:p>
            <a:pPr lvl="1"/>
            <a:r>
              <a:rPr lang="en-US" dirty="0"/>
              <a:t>For “Choose terminal:”, select “Serial Terminal”</a:t>
            </a:r>
          </a:p>
          <a:p>
            <a:pPr lvl="1"/>
            <a:r>
              <a:rPr lang="en-US" dirty="0"/>
              <a:t>For “Port:”, select correct port (usually the highest numbered port)</a:t>
            </a:r>
          </a:p>
          <a:p>
            <a:pPr lvl="1"/>
            <a:r>
              <a:rPr lang="en-US" dirty="0"/>
              <a:t>For “Baud Rate:”, select “115200”</a:t>
            </a:r>
          </a:p>
          <a:p>
            <a:pPr lvl="1"/>
            <a:r>
              <a:rPr lang="en-US" dirty="0"/>
              <a:t>Click the “OK” button</a:t>
            </a:r>
          </a:p>
          <a:p>
            <a:r>
              <a:rPr lang="en-US" dirty="0"/>
              <a:t>Start typing in the Terminal window</a:t>
            </a:r>
          </a:p>
          <a:p>
            <a:r>
              <a:rPr lang="en-US" dirty="0"/>
              <a:t>Verify characters are being echoed back correctly</a:t>
            </a:r>
          </a:p>
        </p:txBody>
      </p:sp>
    </p:spTree>
    <p:extLst>
      <p:ext uri="{BB962C8B-B14F-4D97-AF65-F5344CB8AC3E}">
        <p14:creationId xmlns:p14="http://schemas.microsoft.com/office/powerpoint/2010/main" val="2253080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1AB7-F996-472A-A874-41EA62F1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28FF7-8C54-468A-8038-075F82711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STM32F103C8 device supports USB Full Speed (FS) device</a:t>
            </a:r>
          </a:p>
          <a:p>
            <a:r>
              <a:rPr lang="en-US" dirty="0"/>
              <a:t>STM32CubeMX will supply basic code for six (6) types of device classes: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Communication (virtual serial port)</a:t>
            </a:r>
          </a:p>
          <a:p>
            <a:pPr lvl="1"/>
            <a:r>
              <a:rPr lang="en-US" dirty="0"/>
              <a:t>Download Firmware Update (DFU)</a:t>
            </a:r>
          </a:p>
          <a:p>
            <a:pPr lvl="1"/>
            <a:r>
              <a:rPr lang="en-US" dirty="0"/>
              <a:t>Human Interface Device (HID)</a:t>
            </a:r>
          </a:p>
          <a:p>
            <a:pPr lvl="1"/>
            <a:r>
              <a:rPr lang="en-US" dirty="0"/>
              <a:t>Custom Human Interface Device</a:t>
            </a:r>
          </a:p>
          <a:p>
            <a:pPr lvl="1"/>
            <a:r>
              <a:rPr lang="en-US" dirty="0"/>
              <a:t>Mass Storage</a:t>
            </a:r>
          </a:p>
          <a:p>
            <a:r>
              <a:rPr lang="en-US" dirty="0"/>
              <a:t>Step by step video for setting up a USB CDC:</a:t>
            </a:r>
          </a:p>
          <a:p>
            <a:pPr lvl="1"/>
            <a:r>
              <a:rPr lang="en-US" dirty="0">
                <a:hlinkClick r:id="rId2"/>
              </a:rPr>
              <a:t>https://www.youtube.com/watch?v=YZjnCOun1wU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31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74A7-0A96-45F4-A9A5-BD84F719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USB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D204-5EBE-4C01-869A-52FC4B5E4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to STM32CubeMX</a:t>
            </a:r>
          </a:p>
          <a:p>
            <a:r>
              <a:rPr lang="en-US" dirty="0"/>
              <a:t>Under “Connectivity”, click on “USB”</a:t>
            </a:r>
          </a:p>
          <a:p>
            <a:r>
              <a:rPr lang="en-US" dirty="0"/>
              <a:t>Check “Device (FS)”</a:t>
            </a:r>
          </a:p>
          <a:p>
            <a:r>
              <a:rPr lang="en-US" dirty="0"/>
              <a:t>Under “Middleware”, select “USB_DEVICE”</a:t>
            </a:r>
          </a:p>
          <a:p>
            <a:r>
              <a:rPr lang="en-US" dirty="0"/>
              <a:t>For “Class For FS IP”, select “Communication Device Class (Virtual Port Com)”</a:t>
            </a:r>
          </a:p>
          <a:p>
            <a:r>
              <a:rPr lang="en-US" dirty="0"/>
              <a:t>Go to “Clock Configuration” tab</a:t>
            </a:r>
          </a:p>
          <a:p>
            <a:r>
              <a:rPr lang="en-US" dirty="0"/>
              <a:t>For “USB </a:t>
            </a:r>
            <a:r>
              <a:rPr lang="en-US" dirty="0" err="1"/>
              <a:t>Prescaler</a:t>
            </a:r>
            <a:r>
              <a:rPr lang="en-US" dirty="0"/>
              <a:t>”, select “/ 1.5”</a:t>
            </a:r>
          </a:p>
          <a:p>
            <a:r>
              <a:rPr lang="en-US" dirty="0"/>
              <a:t>Click the “GENERATE CODE” button</a:t>
            </a:r>
          </a:p>
          <a:p>
            <a:r>
              <a:rPr lang="en-US" dirty="0"/>
              <a:t>Click “Close”</a:t>
            </a:r>
          </a:p>
        </p:txBody>
      </p:sp>
    </p:spTree>
    <p:extLst>
      <p:ext uri="{BB962C8B-B14F-4D97-AF65-F5344CB8AC3E}">
        <p14:creationId xmlns:p14="http://schemas.microsoft.com/office/powerpoint/2010/main" val="40076865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7076-3D8A-4278-A73A-954F79C4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code to </a:t>
            </a:r>
            <a:r>
              <a:rPr lang="en-US" dirty="0" err="1"/>
              <a:t>main.c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B0835-2DD5-4DE8-B0A3-C5B2AAE0D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After line 56 (“/* USER CODE BEGIN Includes */”), add:</a:t>
            </a:r>
          </a:p>
          <a:p>
            <a:pPr marL="274320" lvl="1" indent="0">
              <a:buNone/>
            </a:pPr>
            <a:r>
              <a:rPr lang="en-US" dirty="0"/>
              <a:t>#include "</a:t>
            </a:r>
            <a:r>
              <a:rPr lang="en-US" dirty="0" err="1"/>
              <a:t>usbd_cdc_if.h</a:t>
            </a:r>
            <a:r>
              <a:rPr lang="en-US" dirty="0"/>
              <a:t>“</a:t>
            </a:r>
          </a:p>
          <a:p>
            <a:r>
              <a:rPr lang="en-US" dirty="0"/>
              <a:t>After line 124 (“/* USER CODE BEGIN 2 */”), add:</a:t>
            </a:r>
          </a:p>
          <a:p>
            <a:pPr marL="274320" lvl="1" indent="0">
              <a:buNone/>
            </a:pPr>
            <a:r>
              <a:rPr lang="en-US" dirty="0"/>
              <a:t> HAL_Delay(1000);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err="1"/>
              <a:t>CDC_Transmit_FS</a:t>
            </a:r>
            <a:r>
              <a:rPr lang="en-US" dirty="0"/>
              <a:t>((uint8_t *)"Hello, world\r\n", 14);</a:t>
            </a:r>
          </a:p>
          <a:p>
            <a:r>
              <a:rPr lang="en-US" dirty="0"/>
              <a:t>Within the main() function’s while() loop, add:</a:t>
            </a:r>
          </a:p>
          <a:p>
            <a:pPr marL="0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err="1"/>
              <a:t>HAL_GPIO_WritePin</a:t>
            </a:r>
            <a:r>
              <a:rPr lang="en-US" dirty="0"/>
              <a:t>(</a:t>
            </a:r>
            <a:r>
              <a:rPr lang="en-US" dirty="0" err="1"/>
              <a:t>LED_GPIO_Port</a:t>
            </a:r>
            <a:r>
              <a:rPr lang="en-US" dirty="0"/>
              <a:t>, </a:t>
            </a:r>
            <a:r>
              <a:rPr lang="en-US" dirty="0" err="1"/>
              <a:t>LED_Pin</a:t>
            </a:r>
            <a:r>
              <a:rPr lang="en-US" dirty="0"/>
              <a:t>, GPIO_PIN_RESET); // LED on</a:t>
            </a:r>
          </a:p>
          <a:p>
            <a:pPr marL="274320" lvl="1" indent="0">
              <a:buNone/>
            </a:pPr>
            <a:r>
              <a:rPr lang="en-US" dirty="0" err="1"/>
              <a:t>CDC_Transmit_FS</a:t>
            </a:r>
            <a:r>
              <a:rPr lang="en-US" dirty="0"/>
              <a:t>((uint8_t *)"Tick\r\n", 6);</a:t>
            </a:r>
          </a:p>
          <a:p>
            <a:pPr marL="274320" lvl="1" indent="0">
              <a:buNone/>
            </a:pPr>
            <a:r>
              <a:rPr lang="en-US" dirty="0"/>
              <a:t>HAL_Delay(250);</a:t>
            </a:r>
          </a:p>
          <a:p>
            <a:pPr marL="274320" lvl="1" indent="0">
              <a:buNone/>
            </a:pPr>
            <a:r>
              <a:rPr lang="en-US" dirty="0" err="1"/>
              <a:t>HAL_GPIO_WritePin</a:t>
            </a:r>
            <a:r>
              <a:rPr lang="en-US" dirty="0"/>
              <a:t>(</a:t>
            </a:r>
            <a:r>
              <a:rPr lang="en-US" dirty="0" err="1"/>
              <a:t>LED_GPIO_Port</a:t>
            </a:r>
            <a:r>
              <a:rPr lang="en-US" dirty="0"/>
              <a:t>, </a:t>
            </a:r>
            <a:r>
              <a:rPr lang="en-US" dirty="0" err="1"/>
              <a:t>LED_Pin</a:t>
            </a:r>
            <a:r>
              <a:rPr lang="en-US" dirty="0"/>
              <a:t>, GPIO_PIN_SET); // LED off</a:t>
            </a:r>
          </a:p>
          <a:p>
            <a:pPr marL="274320" lvl="1" indent="0">
              <a:buNone/>
            </a:pPr>
            <a:r>
              <a:rPr lang="en-US" dirty="0" err="1"/>
              <a:t>CDC_Transmit_FS</a:t>
            </a:r>
            <a:r>
              <a:rPr lang="en-US" dirty="0"/>
              <a:t>((uint8_t *)"Tock\r\n", 6);</a:t>
            </a:r>
          </a:p>
          <a:p>
            <a:pPr marL="274320" lvl="1" indent="0">
              <a:buNone/>
            </a:pPr>
            <a:r>
              <a:rPr lang="en-US" dirty="0"/>
              <a:t>HAL_Delay(250);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350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4313-90EF-4410-9FA0-14BAB142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code to </a:t>
            </a:r>
            <a:r>
              <a:rPr lang="en-US" dirty="0" err="1"/>
              <a:t>usbd_cdc_if.c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75ED-087E-42CD-A511-4193869A5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usbd_cdc_if.c</a:t>
            </a:r>
            <a:r>
              <a:rPr lang="en-US" dirty="0"/>
              <a:t>, after line 293 (“/* USER CODE BEGIN 6 */”), add:</a:t>
            </a:r>
          </a:p>
          <a:p>
            <a:endParaRPr lang="en-US" dirty="0"/>
          </a:p>
          <a:p>
            <a:pPr marL="274320" lvl="1" indent="0">
              <a:buNone/>
            </a:pPr>
            <a:r>
              <a:rPr lang="en-US" dirty="0"/>
              <a:t> if(</a:t>
            </a:r>
            <a:r>
              <a:rPr lang="en-US" dirty="0" err="1"/>
              <a:t>Buf</a:t>
            </a:r>
            <a:r>
              <a:rPr lang="en-US" dirty="0"/>
              <a:t>[0] == '1') {</a:t>
            </a:r>
          </a:p>
          <a:p>
            <a:pPr marL="274320" lvl="1" indent="0">
              <a:buNone/>
            </a:pPr>
            <a:r>
              <a:rPr lang="en-US" dirty="0"/>
              <a:t>	  </a:t>
            </a:r>
            <a:r>
              <a:rPr lang="en-US" dirty="0" err="1"/>
              <a:t>HAL_GPIO_WritePin</a:t>
            </a:r>
            <a:r>
              <a:rPr lang="en-US" dirty="0"/>
              <a:t>(LED2_GPIO_Port, LED2_Pin, GPIO_PIN_SET); // LED2 on</a:t>
            </a:r>
          </a:p>
          <a:p>
            <a:pPr marL="274320" lvl="1" indent="0">
              <a:buNone/>
            </a:pPr>
            <a:r>
              <a:rPr lang="en-US" dirty="0"/>
              <a:t>	  </a:t>
            </a:r>
            <a:r>
              <a:rPr lang="en-US" dirty="0" err="1"/>
              <a:t>CDC_Transmit_FS</a:t>
            </a:r>
            <a:r>
              <a:rPr lang="en-US" dirty="0"/>
              <a:t>((uint8_t *)"LED on\r\n", 8);</a:t>
            </a:r>
          </a:p>
          <a:p>
            <a:pPr marL="274320" lvl="1" indent="0">
              <a:buNone/>
            </a:pPr>
            <a:r>
              <a:rPr lang="en-US" dirty="0"/>
              <a:t>  } else {</a:t>
            </a:r>
          </a:p>
          <a:p>
            <a:pPr marL="274320" lvl="1" indent="0">
              <a:buNone/>
            </a:pPr>
            <a:r>
              <a:rPr lang="en-US" dirty="0"/>
              <a:t>	  </a:t>
            </a:r>
            <a:r>
              <a:rPr lang="en-US" dirty="0" err="1"/>
              <a:t>HAL_GPIO_WritePin</a:t>
            </a:r>
            <a:r>
              <a:rPr lang="en-US" dirty="0"/>
              <a:t>(LED2_GPIO_Port, LED2_Pin, GPIO_PIN_RESET); // LED2 off</a:t>
            </a:r>
          </a:p>
          <a:p>
            <a:pPr marL="274320" lvl="1" indent="0">
              <a:buNone/>
            </a:pPr>
            <a:r>
              <a:rPr lang="en-US" dirty="0"/>
              <a:t>	  </a:t>
            </a:r>
            <a:r>
              <a:rPr lang="en-US" dirty="0" err="1"/>
              <a:t>CDC_Transmit_FS</a:t>
            </a:r>
            <a:r>
              <a:rPr lang="en-US" dirty="0"/>
              <a:t>((uint8_t *)"LED off\r\n", 9);</a:t>
            </a:r>
          </a:p>
          <a:p>
            <a:pPr marL="274320" lvl="1" indent="0">
              <a:buNone/>
            </a:pPr>
            <a:r>
              <a:rPr lang="en-US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269635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4598-EED6-4F39-B33B-3A2F384A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and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C8F9-8CDE-4BF0-8E32-D410C220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Connect the Blue Pill to your PC using the USB cable</a:t>
            </a:r>
          </a:p>
          <a:p>
            <a:r>
              <a:rPr lang="en-US" dirty="0"/>
              <a:t>Build the project</a:t>
            </a:r>
          </a:p>
          <a:p>
            <a:r>
              <a:rPr lang="en-US" dirty="0"/>
              <a:t>Debug</a:t>
            </a:r>
          </a:p>
          <a:p>
            <a:r>
              <a:rPr lang="en-US" dirty="0"/>
              <a:t>Terminate</a:t>
            </a:r>
          </a:p>
          <a:p>
            <a:r>
              <a:rPr lang="en-US" dirty="0"/>
              <a:t>Unplug and re-plug the USB cable from the Blue Pill</a:t>
            </a:r>
          </a:p>
          <a:p>
            <a:r>
              <a:rPr lang="en-US" dirty="0"/>
              <a:t>User Device Manager to determine the COM port number of the Virtual Serial Port</a:t>
            </a:r>
          </a:p>
          <a:p>
            <a:r>
              <a:rPr lang="en-US" dirty="0"/>
              <a:t>If required, install the virtual serial port device driver</a:t>
            </a:r>
          </a:p>
          <a:p>
            <a:r>
              <a:rPr lang="en-US" dirty="0"/>
              <a:t>Open a serial terminal and configure for the proper serial port</a:t>
            </a:r>
          </a:p>
          <a:p>
            <a:r>
              <a:rPr lang="en-US" dirty="0"/>
              <a:t>Unplug the ST-LINK/V2 device</a:t>
            </a:r>
          </a:p>
          <a:p>
            <a:r>
              <a:rPr lang="en-US" dirty="0"/>
              <a:t>Unplug and re-plug the USB cable to the Blue Pill</a:t>
            </a:r>
          </a:p>
          <a:p>
            <a:r>
              <a:rPr lang="en-US" dirty="0"/>
              <a:t>Verify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584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EAC7-4E78-4E7E-8C3E-06CFF6AA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character LCD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481F-D6C7-4E89-9E93-01BC15F33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 This is an extra credit experiment</a:t>
            </a:r>
          </a:p>
          <a:p>
            <a:r>
              <a:rPr lang="en-US" dirty="0"/>
              <a:t>Remove smaller static-dissipative bag containing LCD from kit</a:t>
            </a:r>
          </a:p>
          <a:p>
            <a:r>
              <a:rPr lang="en-US" dirty="0"/>
              <a:t>Note:  Smaller bag contains both the LCD and a small resistor</a:t>
            </a:r>
          </a:p>
          <a:p>
            <a:r>
              <a:rPr lang="en-US" dirty="0"/>
              <a:t>Install the LCD on the breadboard as shown on screen</a:t>
            </a:r>
          </a:p>
          <a:p>
            <a:r>
              <a:rPr lang="en-US" dirty="0"/>
              <a:t>Only twelve (12) of the sixteen (16) LCD connections are required</a:t>
            </a:r>
          </a:p>
        </p:txBody>
      </p:sp>
    </p:spTree>
    <p:extLst>
      <p:ext uri="{BB962C8B-B14F-4D97-AF65-F5344CB8AC3E}">
        <p14:creationId xmlns:p14="http://schemas.microsoft.com/office/powerpoint/2010/main" val="31171953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B4780-F46E-4A76-9133-2A7732B1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LCD power, ground and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BB6AC-EA17-41F9-81D5-C1B1078C2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LCD pin 1 (V</a:t>
            </a:r>
            <a:r>
              <a:rPr lang="en-US" baseline="-25000" dirty="0"/>
              <a:t>SS</a:t>
            </a:r>
            <a:r>
              <a:rPr lang="en-US" dirty="0"/>
              <a:t>) to ground rail</a:t>
            </a:r>
          </a:p>
          <a:p>
            <a:r>
              <a:rPr lang="en-US" dirty="0"/>
              <a:t>Connect 5.0V pin on ST-LINK/V2 to lower-left power rail</a:t>
            </a:r>
          </a:p>
          <a:p>
            <a:r>
              <a:rPr lang="en-US" dirty="0"/>
              <a:t>Connect LCD pin 2 (V</a:t>
            </a:r>
            <a:r>
              <a:rPr lang="en-US" baseline="-25000" dirty="0"/>
              <a:t>DD</a:t>
            </a:r>
            <a:r>
              <a:rPr lang="en-US" dirty="0"/>
              <a:t>) to 5.0V rail</a:t>
            </a:r>
          </a:p>
          <a:p>
            <a:r>
              <a:rPr lang="en-US" dirty="0"/>
              <a:t>Connect LCD pin 3 (V</a:t>
            </a:r>
            <a:r>
              <a:rPr lang="en-US" baseline="-25000" dirty="0"/>
              <a:t>O</a:t>
            </a:r>
            <a:r>
              <a:rPr lang="en-US" dirty="0"/>
              <a:t>) to ground using 2.0 K</a:t>
            </a:r>
            <a:r>
              <a:rPr lang="el-GR" dirty="0"/>
              <a:t>Ω</a:t>
            </a:r>
            <a:r>
              <a:rPr lang="en-US" dirty="0"/>
              <a:t> resistor</a:t>
            </a:r>
          </a:p>
          <a:p>
            <a:r>
              <a:rPr lang="en-US" dirty="0"/>
              <a:t>Apply power to circuit</a:t>
            </a:r>
          </a:p>
          <a:p>
            <a:r>
              <a:rPr lang="en-US" dirty="0"/>
              <a:t>Confirm LCD displays a single row of white boxes</a:t>
            </a:r>
          </a:p>
        </p:txBody>
      </p:sp>
    </p:spTree>
    <p:extLst>
      <p:ext uri="{BB962C8B-B14F-4D97-AF65-F5344CB8AC3E}">
        <p14:creationId xmlns:p14="http://schemas.microsoft.com/office/powerpoint/2010/main" val="8490561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15D5-EC6D-4CB4-85A5-9E671614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LCD backlight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2956-DD5A-4938-9015-E47060E8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LCD pin 15 (A) to 5.0V rail via resistor from LED bag</a:t>
            </a:r>
          </a:p>
          <a:p>
            <a:r>
              <a:rPr lang="en-US" dirty="0"/>
              <a:t>Connect LCD pin 16 (K) t o ground rail</a:t>
            </a:r>
          </a:p>
          <a:p>
            <a:r>
              <a:rPr lang="en-US" dirty="0"/>
              <a:t>Apply power to circuit</a:t>
            </a:r>
          </a:p>
          <a:p>
            <a:r>
              <a:rPr lang="en-US" dirty="0"/>
              <a:t>Verify that backlight is illuminated</a:t>
            </a:r>
          </a:p>
        </p:txBody>
      </p:sp>
    </p:spTree>
    <p:extLst>
      <p:ext uri="{BB962C8B-B14F-4D97-AF65-F5344CB8AC3E}">
        <p14:creationId xmlns:p14="http://schemas.microsoft.com/office/powerpoint/2010/main" val="25699345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BF55-5D0B-4110-9FF9-68099701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LCD control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347D5-CC0B-43CE-B7A0-F229DDDB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LCD pin 4 (RS) to pin PA8</a:t>
            </a:r>
          </a:p>
          <a:p>
            <a:r>
              <a:rPr lang="en-US" dirty="0"/>
              <a:t>Connect LCD pin 5 (R/W) to pin PA15</a:t>
            </a:r>
          </a:p>
          <a:p>
            <a:r>
              <a:rPr lang="en-US" dirty="0"/>
              <a:t>Connect LCD pin 6 (E) to pin PB3</a:t>
            </a:r>
          </a:p>
        </p:txBody>
      </p:sp>
    </p:spTree>
    <p:extLst>
      <p:ext uri="{BB962C8B-B14F-4D97-AF65-F5344CB8AC3E}">
        <p14:creationId xmlns:p14="http://schemas.microsoft.com/office/powerpoint/2010/main" val="60351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005F-05E2-46B7-9BD2-669B3D73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you take home?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8ECB9-F5DB-413B-9E41-9AE1AC48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brief introduction to STM32</a:t>
            </a:r>
          </a:p>
          <a:p>
            <a:r>
              <a:rPr lang="en-US" dirty="0"/>
              <a:t>An understanding of how it compares to other available solutions</a:t>
            </a:r>
          </a:p>
          <a:p>
            <a:r>
              <a:rPr lang="en-US" dirty="0"/>
              <a:t>Access to STM32-specific development software</a:t>
            </a:r>
          </a:p>
          <a:p>
            <a:r>
              <a:rPr lang="en-US" dirty="0"/>
              <a:t>Sources for STM32 hardware</a:t>
            </a:r>
          </a:p>
          <a:p>
            <a:endParaRPr lang="en-US" dirty="0"/>
          </a:p>
          <a:p>
            <a:r>
              <a:rPr lang="en-US" dirty="0"/>
              <a:t>Optional:  Your very own STM32 experimenter’s starter kit</a:t>
            </a:r>
          </a:p>
        </p:txBody>
      </p:sp>
    </p:spTree>
    <p:extLst>
      <p:ext uri="{BB962C8B-B14F-4D97-AF65-F5344CB8AC3E}">
        <p14:creationId xmlns:p14="http://schemas.microsoft.com/office/powerpoint/2010/main" val="12513990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301C-FC04-46E1-93EC-1AA30E5F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LCD data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EE832-E003-4611-892A-E2538268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LCD pin 11 (D4) to PB12</a:t>
            </a:r>
          </a:p>
          <a:p>
            <a:r>
              <a:rPr lang="en-US" dirty="0"/>
              <a:t>Connect LCD pin 12 (D5) to PB13</a:t>
            </a:r>
          </a:p>
          <a:p>
            <a:r>
              <a:rPr lang="en-US" dirty="0"/>
              <a:t>Connect LCD pin 13 (D6) to PB14</a:t>
            </a:r>
          </a:p>
          <a:p>
            <a:r>
              <a:rPr lang="en-US" dirty="0"/>
              <a:t>Connect LCD pin 14 (D7) to PB15</a:t>
            </a:r>
          </a:p>
        </p:txBody>
      </p:sp>
    </p:spTree>
    <p:extLst>
      <p:ext uri="{BB962C8B-B14F-4D97-AF65-F5344CB8AC3E}">
        <p14:creationId xmlns:p14="http://schemas.microsoft.com/office/powerpoint/2010/main" val="21076470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9B0C-8ABC-45AC-A023-7308340A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LCD code to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05960-5F71-4AE2-8D51-E17C0EA01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code to interface to the LCD is contained in two files:</a:t>
            </a:r>
          </a:p>
          <a:p>
            <a:pPr lvl="1"/>
            <a:r>
              <a:rPr lang="en-US" dirty="0" err="1"/>
              <a:t>lcd.c</a:t>
            </a:r>
            <a:endParaRPr lang="en-US" dirty="0"/>
          </a:p>
          <a:p>
            <a:pPr lvl="1"/>
            <a:r>
              <a:rPr lang="en-US" dirty="0" err="1"/>
              <a:t>lcd.h</a:t>
            </a:r>
            <a:endParaRPr lang="en-US" dirty="0"/>
          </a:p>
          <a:p>
            <a:r>
              <a:rPr lang="en-US" dirty="0"/>
              <a:t>Copy </a:t>
            </a:r>
            <a:r>
              <a:rPr lang="en-US" dirty="0" err="1"/>
              <a:t>lcd.c</a:t>
            </a:r>
            <a:r>
              <a:rPr lang="en-US" dirty="0"/>
              <a:t> to the “</a:t>
            </a:r>
            <a:r>
              <a:rPr lang="en-US" dirty="0" err="1"/>
              <a:t>Src</a:t>
            </a:r>
            <a:r>
              <a:rPr lang="en-US" dirty="0"/>
              <a:t>” folder</a:t>
            </a:r>
          </a:p>
          <a:p>
            <a:r>
              <a:rPr lang="en-US" dirty="0"/>
              <a:t>Copy </a:t>
            </a:r>
            <a:r>
              <a:rPr lang="en-US" dirty="0" err="1"/>
              <a:t>lcd.h</a:t>
            </a:r>
            <a:r>
              <a:rPr lang="en-US" dirty="0"/>
              <a:t> to the “Inc” folder</a:t>
            </a:r>
          </a:p>
        </p:txBody>
      </p:sp>
    </p:spTree>
    <p:extLst>
      <p:ext uri="{BB962C8B-B14F-4D97-AF65-F5344CB8AC3E}">
        <p14:creationId xmlns:p14="http://schemas.microsoft.com/office/powerpoint/2010/main" val="22598325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677F-BF74-43D0-9BC3-98999A3A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</a:t>
            </a:r>
            <a:r>
              <a:rPr lang="en-US" dirty="0" err="1"/>
              <a:t>main.c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BA9D-221A-47E9-B78A-F578BFB5C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#include “</a:t>
            </a:r>
            <a:r>
              <a:rPr lang="en-US" dirty="0" err="1"/>
              <a:t>lcd.h</a:t>
            </a:r>
            <a:r>
              <a:rPr lang="en-US" dirty="0"/>
              <a:t>” after line 45 (/* USER CODE BEGIN Includes */)</a:t>
            </a:r>
          </a:p>
          <a:p>
            <a:r>
              <a:rPr lang="en-US" dirty="0"/>
              <a:t>Add the following code in the USER CODE Begin 2 section:</a:t>
            </a:r>
          </a:p>
          <a:p>
            <a:pPr marL="274320" lvl="1" indent="0">
              <a:buNone/>
            </a:pPr>
            <a:r>
              <a:rPr lang="en-US" dirty="0"/>
              <a:t>LCD_init();</a:t>
            </a:r>
          </a:p>
          <a:p>
            <a:pPr marL="274320" lvl="1" indent="0">
              <a:buNone/>
            </a:pPr>
            <a:r>
              <a:rPr lang="en-US" dirty="0" err="1"/>
              <a:t>LCD_puts</a:t>
            </a:r>
            <a:r>
              <a:rPr lang="en-US" dirty="0"/>
              <a:t>(" This is a test");</a:t>
            </a:r>
          </a:p>
          <a:p>
            <a:pPr marL="274320" lvl="1" indent="0">
              <a:buNone/>
            </a:pPr>
            <a:r>
              <a:rPr lang="en-US" dirty="0" err="1"/>
              <a:t>LCD_xy</a:t>
            </a:r>
            <a:r>
              <a:rPr lang="en-US" dirty="0"/>
              <a:t>(0, 1); // 1</a:t>
            </a:r>
            <a:r>
              <a:rPr lang="en-US" baseline="30000" dirty="0"/>
              <a:t>st</a:t>
            </a:r>
            <a:r>
              <a:rPr lang="en-US" dirty="0"/>
              <a:t> column, 2</a:t>
            </a:r>
            <a:r>
              <a:rPr lang="en-US" baseline="30000" dirty="0"/>
              <a:t>nd</a:t>
            </a:r>
            <a:r>
              <a:rPr lang="en-US" dirty="0"/>
              <a:t> line</a:t>
            </a:r>
          </a:p>
          <a:p>
            <a:pPr marL="274320" lvl="1" indent="0">
              <a:buNone/>
            </a:pPr>
            <a:r>
              <a:rPr lang="en-US" dirty="0" err="1"/>
              <a:t>LCD_puts</a:t>
            </a:r>
            <a:r>
              <a:rPr lang="en-US" dirty="0"/>
              <a:t>(" dalewheat.com");</a:t>
            </a:r>
          </a:p>
          <a:p>
            <a:r>
              <a:rPr lang="en-US" dirty="0"/>
              <a:t>Build</a:t>
            </a:r>
          </a:p>
          <a:p>
            <a:r>
              <a:rPr lang="en-US" dirty="0"/>
              <a:t>Debug</a:t>
            </a:r>
          </a:p>
          <a:p>
            <a:r>
              <a:rPr lang="en-US" dirty="0"/>
              <a:t>Verify LCD displays correctly</a:t>
            </a:r>
          </a:p>
        </p:txBody>
      </p:sp>
    </p:spTree>
    <p:extLst>
      <p:ext uri="{BB962C8B-B14F-4D97-AF65-F5344CB8AC3E}">
        <p14:creationId xmlns:p14="http://schemas.microsoft.com/office/powerpoint/2010/main" val="42323423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5A15-9AFE-449A-90B6-3ADFEEB7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CA3C1-AF20-4E3A-9881-78A9537ED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class we learned about the tools used to develop code for the STM32</a:t>
            </a:r>
          </a:p>
          <a:p>
            <a:r>
              <a:rPr lang="en-US" dirty="0"/>
              <a:t>We used both internal and external devices to demonstrate code operation</a:t>
            </a:r>
          </a:p>
          <a:p>
            <a:r>
              <a:rPr lang="en-US" dirty="0"/>
              <a:t>Breadboards and wire jumpers were used to quickly prototype new circuits</a:t>
            </a:r>
          </a:p>
          <a:p>
            <a:r>
              <a:rPr lang="en-US" dirty="0"/>
              <a:t>You can learn more about STM32 on the STMicroelectronics’ web site:</a:t>
            </a:r>
          </a:p>
          <a:p>
            <a:pPr lvl="1"/>
            <a:r>
              <a:rPr lang="en-US" dirty="0">
                <a:hlinkClick r:id="rId2"/>
              </a:rPr>
              <a:t>st.com/stm32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84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A2E8-0E56-45C4-A6AF-BF936337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FF9E5-D4CE-4211-A15D-41E2F371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learn?</a:t>
            </a:r>
          </a:p>
          <a:p>
            <a:r>
              <a:rPr lang="en-US" dirty="0"/>
              <a:t>Did you enjoy this class?</a:t>
            </a:r>
          </a:p>
          <a:p>
            <a:r>
              <a:rPr lang="en-US" dirty="0"/>
              <a:t>Would you like to attend similar classes in the future?</a:t>
            </a:r>
          </a:p>
          <a:p>
            <a:r>
              <a:rPr lang="en-US" dirty="0"/>
              <a:t>Were your expectations of this class met?</a:t>
            </a:r>
          </a:p>
          <a:p>
            <a:r>
              <a:rPr lang="en-US" dirty="0"/>
              <a:t>What other topics would you like to investigate?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040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0855B-406F-4CC1-A721-38127620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EF6B4-5032-4445-973B-5981AF451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your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402819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2A70-3B8A-4081-BB3F-A7C28398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STM32 like Arduino?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D3B01-39EE-450E-A73F-6EDF1DC4D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Yes</a:t>
            </a:r>
          </a:p>
          <a:p>
            <a:pPr lvl="1"/>
            <a:r>
              <a:rPr lang="en-US" dirty="0"/>
              <a:t>A microcontroller executes user’s programs</a:t>
            </a:r>
          </a:p>
          <a:p>
            <a:pPr lvl="1"/>
            <a:r>
              <a:rPr lang="en-US" dirty="0"/>
              <a:t>Small form factor</a:t>
            </a:r>
          </a:p>
          <a:p>
            <a:pPr lvl="1"/>
            <a:r>
              <a:rPr lang="en-US" dirty="0"/>
              <a:t>Low cost</a:t>
            </a:r>
          </a:p>
          <a:p>
            <a:pPr lvl="1"/>
            <a:r>
              <a:rPr lang="en-US" dirty="0"/>
              <a:t>Modern tools make it simple to learn and use</a:t>
            </a:r>
          </a:p>
          <a:p>
            <a:pPr lvl="1"/>
            <a:r>
              <a:rPr lang="en-US" dirty="0"/>
              <a:t>Widely documented on the Internet</a:t>
            </a:r>
          </a:p>
          <a:p>
            <a:r>
              <a:rPr lang="en-US" dirty="0"/>
              <a:t>No</a:t>
            </a:r>
          </a:p>
          <a:p>
            <a:pPr lvl="1"/>
            <a:r>
              <a:rPr lang="en-US" dirty="0"/>
              <a:t>Arduino is based on Atmel AVR 8-bit architecture at 16 MHz</a:t>
            </a:r>
          </a:p>
          <a:p>
            <a:pPr lvl="1"/>
            <a:r>
              <a:rPr lang="en-US" dirty="0"/>
              <a:t>STM32 is based on Arm® Cortex®-M 32-bit architecture at 32 MHz to 400 MHz</a:t>
            </a:r>
          </a:p>
          <a:p>
            <a:pPr lvl="1"/>
            <a:r>
              <a:rPr lang="en-US" dirty="0"/>
              <a:t>Not all STM32 software is open source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5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1406-FEE2-44DB-B558-3B730C2C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STM32 Experimenter’s Starter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6C332-222A-4A68-A59B-059D0EF30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your kit for the following items:</a:t>
            </a:r>
          </a:p>
          <a:p>
            <a:pPr lvl="1"/>
            <a:r>
              <a:rPr lang="en-US" dirty="0"/>
              <a:t>Solderless breadboard containing:</a:t>
            </a:r>
          </a:p>
          <a:p>
            <a:pPr lvl="2"/>
            <a:r>
              <a:rPr lang="en-US" dirty="0"/>
              <a:t>STM32 “Blue Pill” board</a:t>
            </a:r>
          </a:p>
          <a:p>
            <a:pPr lvl="2"/>
            <a:r>
              <a:rPr lang="en-US" dirty="0"/>
              <a:t>ST-LINK V2 USB interface</a:t>
            </a:r>
          </a:p>
          <a:p>
            <a:pPr lvl="2"/>
            <a:r>
              <a:rPr lang="en-US" dirty="0"/>
              <a:t>Four push buttons</a:t>
            </a:r>
          </a:p>
          <a:p>
            <a:pPr lvl="1"/>
            <a:r>
              <a:rPr lang="en-US" dirty="0"/>
              <a:t>Rainbow-colored jumper wires</a:t>
            </a:r>
          </a:p>
          <a:p>
            <a:pPr lvl="1"/>
            <a:r>
              <a:rPr lang="en-US" dirty="0"/>
              <a:t>USB to TTL serial adapter</a:t>
            </a:r>
          </a:p>
          <a:p>
            <a:pPr lvl="1"/>
            <a:r>
              <a:rPr lang="en-US" dirty="0"/>
              <a:t>USB cable (A to Micro-B)</a:t>
            </a:r>
          </a:p>
          <a:p>
            <a:pPr lvl="1"/>
            <a:r>
              <a:rPr lang="en-US" dirty="0"/>
              <a:t>Bag of LEDs and resistors</a:t>
            </a:r>
          </a:p>
          <a:p>
            <a:pPr lvl="1"/>
            <a:r>
              <a:rPr lang="en-US" dirty="0"/>
              <a:t>LCD module</a:t>
            </a:r>
          </a:p>
        </p:txBody>
      </p:sp>
    </p:spTree>
    <p:extLst>
      <p:ext uri="{BB962C8B-B14F-4D97-AF65-F5344CB8AC3E}">
        <p14:creationId xmlns:p14="http://schemas.microsoft.com/office/powerpoint/2010/main" val="340632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1428-7093-4CBB-9221-7FD62E71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Blue Pill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34BA-41BD-4420-8E7C-16BE242E9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cost, generic ARM development module</a:t>
            </a:r>
          </a:p>
          <a:p>
            <a:r>
              <a:rPr lang="en-US" dirty="0"/>
              <a:t>Based on STM32F103C8T6</a:t>
            </a:r>
          </a:p>
          <a:p>
            <a:r>
              <a:rPr lang="en-US" dirty="0"/>
              <a:t>40 pin DIP (dual in-line package)</a:t>
            </a:r>
          </a:p>
          <a:p>
            <a:r>
              <a:rPr lang="en-US" dirty="0"/>
              <a:t>Headers are usually optional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13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871</TotalTime>
  <Words>3316</Words>
  <Application>Microsoft Office PowerPoint</Application>
  <PresentationFormat>Widescreen</PresentationFormat>
  <Paragraphs>484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Arial Black</vt:lpstr>
      <vt:lpstr>Liberation Mono</vt:lpstr>
      <vt:lpstr>Wingdings</vt:lpstr>
      <vt:lpstr>Wood Type</vt:lpstr>
      <vt:lpstr>Introduction to  STM32</vt:lpstr>
      <vt:lpstr>What is STM32?</vt:lpstr>
      <vt:lpstr>ARM Cortex-M series</vt:lpstr>
      <vt:lpstr>Cortex-M series</vt:lpstr>
      <vt:lpstr>What will we learn today?</vt:lpstr>
      <vt:lpstr>What will you take home?</vt:lpstr>
      <vt:lpstr>Is STM32 like Arduino?</vt:lpstr>
      <vt:lpstr>STM32 Experimenter’s Starter Kit</vt:lpstr>
      <vt:lpstr>The Blue Pill</vt:lpstr>
      <vt:lpstr>Blue Pill Schematic</vt:lpstr>
      <vt:lpstr>Blue Pill Pin Assignments</vt:lpstr>
      <vt:lpstr>ST-LINK/V2</vt:lpstr>
      <vt:lpstr>Solderless Breadboard Basics</vt:lpstr>
      <vt:lpstr>Important safety information</vt:lpstr>
      <vt:lpstr>Embedded “Hello, world!”</vt:lpstr>
      <vt:lpstr>Open Atollic TrueSTUDIO</vt:lpstr>
      <vt:lpstr>Hardware configuration page</vt:lpstr>
      <vt:lpstr>Software configuration page</vt:lpstr>
      <vt:lpstr>Debugger configuration page</vt:lpstr>
      <vt:lpstr>This is an “empty” project</vt:lpstr>
      <vt:lpstr>Copy Line 32</vt:lpstr>
      <vt:lpstr>Erase everything in main.c</vt:lpstr>
      <vt:lpstr>Code for blink</vt:lpstr>
      <vt:lpstr>Build and Debug “blink”</vt:lpstr>
      <vt:lpstr>Make the blinking visible</vt:lpstr>
      <vt:lpstr>STM32CubeMX</vt:lpstr>
      <vt:lpstr>Configure pins</vt:lpstr>
      <vt:lpstr>Configure more pin details</vt:lpstr>
      <vt:lpstr>Project Manager</vt:lpstr>
      <vt:lpstr>Explore the code</vt:lpstr>
      <vt:lpstr>Change compiler optimization option</vt:lpstr>
      <vt:lpstr>Copy Line 173</vt:lpstr>
      <vt:lpstr>Build and debug blink2</vt:lpstr>
      <vt:lpstr>Add delays to make blinking visible</vt:lpstr>
      <vt:lpstr>Add an external LED</vt:lpstr>
      <vt:lpstr>Configure new pin using STM32CubeMX </vt:lpstr>
      <vt:lpstr>Add code for second LED</vt:lpstr>
      <vt:lpstr>Test second LED code</vt:lpstr>
      <vt:lpstr>Timers and PWM</vt:lpstr>
      <vt:lpstr>Start the PWM Timer</vt:lpstr>
      <vt:lpstr>Increase processor speed</vt:lpstr>
      <vt:lpstr>Clock Tree </vt:lpstr>
      <vt:lpstr>Test faster clock speed</vt:lpstr>
      <vt:lpstr>Using buttons as inputs</vt:lpstr>
      <vt:lpstr>Add code for button</vt:lpstr>
      <vt:lpstr>Serial I/O:  USARTs</vt:lpstr>
      <vt:lpstr>USB-TTL adapter</vt:lpstr>
      <vt:lpstr>Configure USART1</vt:lpstr>
      <vt:lpstr>Software for USART1</vt:lpstr>
      <vt:lpstr>Configure serial terminal</vt:lpstr>
      <vt:lpstr>USB device</vt:lpstr>
      <vt:lpstr>Enable USB interface</vt:lpstr>
      <vt:lpstr>Add code to main.c</vt:lpstr>
      <vt:lpstr>Add code to usbd_cdc_if.c</vt:lpstr>
      <vt:lpstr>Connect and test</vt:lpstr>
      <vt:lpstr>Add a character LCD</vt:lpstr>
      <vt:lpstr>LCD power, ground and bias</vt:lpstr>
      <vt:lpstr>LCD backlight</vt:lpstr>
      <vt:lpstr>LCD control signals</vt:lpstr>
      <vt:lpstr>LCD data signals</vt:lpstr>
      <vt:lpstr>Add LCD code to project</vt:lpstr>
      <vt:lpstr>Modify main.c</vt:lpstr>
      <vt:lpstr>Conclusion</vt:lpstr>
      <vt:lpstr>Questions and answers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STM32</dc:title>
  <dc:creator>Wheat, John Dale</dc:creator>
  <cp:lastModifiedBy>Wheat, John Dale</cp:lastModifiedBy>
  <cp:revision>182</cp:revision>
  <dcterms:created xsi:type="dcterms:W3CDTF">2019-01-21T20:52:06Z</dcterms:created>
  <dcterms:modified xsi:type="dcterms:W3CDTF">2019-02-20T22:23:33Z</dcterms:modified>
</cp:coreProperties>
</file>